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Crimson Pro" panose="020B0604020202020204"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Poppins" panose="000005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9B493A-7520-4057-8283-001D44B05982}">
  <a:tblStyle styleId="{9B9B493A-7520-4057-8283-001D44B0598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
        <p:cNvGrpSpPr/>
        <p:nvPr/>
      </p:nvGrpSpPr>
      <p:grpSpPr>
        <a:xfrm>
          <a:off x="0" y="0"/>
          <a:ext cx="0" cy="0"/>
          <a:chOff x="0" y="0"/>
          <a:chExt cx="0" cy="0"/>
        </a:xfrm>
      </p:grpSpPr>
      <p:sp>
        <p:nvSpPr>
          <p:cNvPr id="8" name="Google Shape;8;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 name="Google Shape;9;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 name="Google Shape;1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9: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10: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1: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11: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2: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12: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3" name="Google Shape;143;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14</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0" name="Google Shape;160;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 name="Google Shape;20;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 name="Google Shape;21;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 name="Google Shape;30;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1" name="Google Shape;31;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4: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4: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3: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 name="Google Shape;48;p13: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 name="Google Shape;55;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6" name="Google Shape;56;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 name="Google Shape;84;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5" name="Google Shape;85;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7: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8: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8: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
        <p:cNvGrpSpPr/>
        <p:nvPr/>
      </p:nvGrpSpPr>
      <p:grpSpPr>
        <a:xfrm>
          <a:off x="0" y="0"/>
          <a:ext cx="0" cy="0"/>
          <a:chOff x="0" y="0"/>
          <a:chExt cx="0" cy="0"/>
        </a:xfrm>
      </p:grpSpPr>
      <p:sp>
        <p:nvSpPr>
          <p:cNvPr id="12" name="Google Shape;12;p3"/>
          <p:cNvSpPr/>
          <p:nvPr/>
        </p:nvSpPr>
        <p:spPr>
          <a:xfrm>
            <a:off x="0" y="0"/>
            <a:ext cx="14630400" cy="8229600"/>
          </a:xfrm>
          <a:prstGeom prst="rect">
            <a:avLst/>
          </a:prstGeom>
          <a:solidFill>
            <a:srgbClr val="F7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833199" y="1755050"/>
            <a:ext cx="7477500" cy="2499600"/>
          </a:xfrm>
          <a:prstGeom prst="rect">
            <a:avLst/>
          </a:prstGeom>
          <a:noFill/>
          <a:ln>
            <a:noFill/>
          </a:ln>
        </p:spPr>
        <p:txBody>
          <a:bodyPr spcFirstLastPara="1" wrap="square" lIns="91425" tIns="45700" rIns="91425" bIns="45700" anchor="t" anchorCtr="0">
            <a:noAutofit/>
          </a:bodyPr>
          <a:lstStyle/>
          <a:p>
            <a:pPr marL="0" marR="0" lvl="0" indent="0" algn="l" rtl="0">
              <a:lnSpc>
                <a:spcPct val="124995"/>
              </a:lnSpc>
              <a:spcBef>
                <a:spcPts val="0"/>
              </a:spcBef>
              <a:spcAft>
                <a:spcPts val="0"/>
              </a:spcAft>
              <a:buClr>
                <a:srgbClr val="443728"/>
              </a:buClr>
              <a:buSzPts val="5249"/>
              <a:buFont typeface="Poppins"/>
              <a:buNone/>
            </a:pPr>
            <a:r>
              <a:rPr lang="en-US" sz="5249" b="1" i="0" u="none" strike="noStrike" cap="none">
                <a:solidFill>
                  <a:srgbClr val="443728"/>
                </a:solidFill>
                <a:latin typeface="Poppins"/>
                <a:ea typeface="Poppins"/>
                <a:cs typeface="Poppins"/>
                <a:sym typeface="Poppins"/>
              </a:rPr>
              <a:t>Health Insurance Prediction using Machine Learning</a:t>
            </a:r>
            <a:endParaRPr sz="5249" b="0" i="0" u="none" strike="noStrike" cap="none">
              <a:solidFill>
                <a:schemeClr val="dk1"/>
              </a:solidFill>
              <a:latin typeface="Poppins"/>
              <a:ea typeface="Poppins"/>
              <a:cs typeface="Poppins"/>
              <a:sym typeface="Poppins"/>
            </a:endParaRPr>
          </a:p>
        </p:txBody>
      </p:sp>
      <p:sp>
        <p:nvSpPr>
          <p:cNvPr id="15" name="Google Shape;15;p3"/>
          <p:cNvSpPr/>
          <p:nvPr/>
        </p:nvSpPr>
        <p:spPr>
          <a:xfrm>
            <a:off x="833199" y="6011466"/>
            <a:ext cx="355402" cy="355402"/>
          </a:xfrm>
          <a:prstGeom prst="roundRect">
            <a:avLst>
              <a:gd name="adj" fmla="val 25726039"/>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833200" y="5448747"/>
            <a:ext cx="4309500" cy="180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dirty="0">
                <a:solidFill>
                  <a:schemeClr val="dk1"/>
                </a:solidFill>
                <a:latin typeface="Calibri"/>
                <a:ea typeface="Calibri"/>
                <a:cs typeface="Calibri"/>
                <a:sym typeface="Calibri"/>
              </a:rPr>
              <a:t>Soham </a:t>
            </a:r>
            <a:r>
              <a:rPr lang="en-US" sz="2000" b="0" i="0" u="none" strike="noStrike" cap="none" dirty="0" err="1">
                <a:solidFill>
                  <a:schemeClr val="dk1"/>
                </a:solidFill>
                <a:latin typeface="Calibri"/>
                <a:ea typeface="Calibri"/>
                <a:cs typeface="Calibri"/>
                <a:sym typeface="Calibri"/>
              </a:rPr>
              <a:t>Shedale</a:t>
            </a:r>
            <a:r>
              <a:rPr lang="en-US" sz="2000" dirty="0">
                <a:solidFill>
                  <a:schemeClr val="dk1"/>
                </a:solidFill>
                <a:latin typeface="Calibri"/>
                <a:ea typeface="Calibri"/>
                <a:cs typeface="Calibri"/>
                <a:sym typeface="Calibri"/>
              </a:rPr>
              <a:t>			</a:t>
            </a:r>
            <a:r>
              <a:rPr lang="en-US" sz="2000" b="0" i="0" u="none" strike="noStrike" cap="none" dirty="0">
                <a:solidFill>
                  <a:schemeClr val="dk1"/>
                </a:solidFill>
                <a:latin typeface="Calibri"/>
                <a:ea typeface="Calibri"/>
                <a:cs typeface="Calibri"/>
                <a:sym typeface="Calibri"/>
              </a:rPr>
              <a:t>537</a:t>
            </a: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Rudra Singh			540</a:t>
            </a: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Chirag Suryawanshi		543</a:t>
            </a:r>
            <a:endParaRPr sz="20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2000" dirty="0" err="1">
                <a:solidFill>
                  <a:schemeClr val="dk1"/>
                </a:solidFill>
                <a:latin typeface="Calibri"/>
                <a:ea typeface="Calibri"/>
                <a:cs typeface="Calibri"/>
                <a:sym typeface="Calibri"/>
              </a:rPr>
              <a:t>Uttkarsh</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Wadgave</a:t>
            </a:r>
            <a:r>
              <a:rPr lang="en-US" sz="2000" dirty="0">
                <a:solidFill>
                  <a:schemeClr val="dk1"/>
                </a:solidFill>
                <a:latin typeface="Calibri"/>
                <a:ea typeface="Calibri"/>
                <a:cs typeface="Calibri"/>
                <a:sym typeface="Calibri"/>
              </a:rPr>
              <a:t>		545</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endParaRPr sz="2187" dirty="0">
              <a:solidFill>
                <a:schemeClr val="dk1"/>
              </a:solidFill>
              <a:latin typeface="Calibri"/>
              <a:ea typeface="Calibri"/>
              <a:cs typeface="Calibri"/>
              <a:sym typeface="Calibri"/>
            </a:endParaRPr>
          </a:p>
        </p:txBody>
      </p:sp>
      <p:pic>
        <p:nvPicPr>
          <p:cNvPr id="17" name="Google Shape;17;p3" descr="Free Crop businessman giving contract to woman to sign Stock Photo"/>
          <p:cNvPicPr preferRelativeResize="0"/>
          <p:nvPr/>
        </p:nvPicPr>
        <p:blipFill rotWithShape="1">
          <a:blip r:embed="rId3">
            <a:alphaModFix/>
          </a:blip>
          <a:srcRect l="22578" r="27121"/>
          <a:stretch/>
        </p:blipFill>
        <p:spPr>
          <a:xfrm>
            <a:off x="8434040" y="-2378"/>
            <a:ext cx="6211228" cy="823197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2"/>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2"/>
          <p:cNvSpPr/>
          <p:nvPr/>
        </p:nvSpPr>
        <p:spPr>
          <a:xfrm>
            <a:off x="4595016" y="575944"/>
            <a:ext cx="5440368" cy="744856"/>
          </a:xfrm>
          <a:prstGeom prst="rect">
            <a:avLst/>
          </a:prstGeom>
          <a:noFill/>
          <a:ln>
            <a:noFill/>
          </a:ln>
        </p:spPr>
        <p:txBody>
          <a:bodyPr spcFirstLastPara="1" wrap="square" lIns="91425" tIns="45700" rIns="91425" bIns="45700" anchor="t" anchorCtr="0">
            <a:noAutofit/>
          </a:bodyPr>
          <a:lstStyle/>
          <a:p>
            <a:pPr marL="0" marR="0" lvl="0" indent="0" algn="ctr" rtl="0">
              <a:lnSpc>
                <a:spcPct val="124272"/>
              </a:lnSpc>
              <a:spcBef>
                <a:spcPts val="0"/>
              </a:spcBef>
              <a:spcAft>
                <a:spcPts val="0"/>
              </a:spcAft>
              <a:buClr>
                <a:srgbClr val="443728"/>
              </a:buClr>
              <a:buSzPts val="4400"/>
              <a:buFont typeface="Poppins"/>
              <a:buNone/>
            </a:pPr>
            <a:r>
              <a:rPr lang="en-US" sz="4400" b="1">
                <a:solidFill>
                  <a:srgbClr val="443728"/>
                </a:solidFill>
                <a:latin typeface="Poppins"/>
                <a:ea typeface="Poppins"/>
                <a:cs typeface="Poppins"/>
                <a:sym typeface="Poppins"/>
              </a:rPr>
              <a:t>Model Training</a:t>
            </a:r>
            <a:endParaRPr/>
          </a:p>
        </p:txBody>
      </p:sp>
      <p:sp>
        <p:nvSpPr>
          <p:cNvPr id="116" name="Google Shape;116;p12"/>
          <p:cNvSpPr/>
          <p:nvPr/>
        </p:nvSpPr>
        <p:spPr>
          <a:xfrm>
            <a:off x="6959722" y="1805156"/>
            <a:ext cx="7228115" cy="59400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b="0" i="0">
              <a:solidFill>
                <a:schemeClr val="dk1"/>
              </a:solidFill>
              <a:latin typeface="Open Sans"/>
              <a:ea typeface="Open Sans"/>
              <a:cs typeface="Open Sans"/>
              <a:sym typeface="Open Sans"/>
            </a:endParaRPr>
          </a:p>
          <a:p>
            <a:pPr marL="0" marR="0" lvl="0" indent="-127000" algn="l" rtl="0">
              <a:spcBef>
                <a:spcPts val="0"/>
              </a:spcBef>
              <a:spcAft>
                <a:spcPts val="0"/>
              </a:spcAft>
              <a:buClr>
                <a:schemeClr val="dk1"/>
              </a:buClr>
              <a:buSzPts val="2000"/>
              <a:buFont typeface="Arial"/>
              <a:buChar char="•"/>
            </a:pPr>
            <a:r>
              <a:rPr lang="en-US" sz="2000">
                <a:solidFill>
                  <a:schemeClr val="dk1"/>
                </a:solidFill>
                <a:latin typeface="Open Sans"/>
                <a:ea typeface="Open Sans"/>
                <a:cs typeface="Open Sans"/>
                <a:sym typeface="Open Sans"/>
              </a:rPr>
              <a:t> Model training is the process of optimizing a machine learning model's parameters to improve its performance on a specific task. The goal of model training is to find the best set of parameters that allow the model to make accurate predictions or classifications based on the provided data.</a:t>
            </a:r>
            <a:endParaRPr/>
          </a:p>
          <a:p>
            <a:pPr marL="0" marR="0" lvl="0" indent="0" algn="l" rtl="0">
              <a:spcBef>
                <a:spcPts val="0"/>
              </a:spcBef>
              <a:spcAft>
                <a:spcPts val="0"/>
              </a:spcAft>
              <a:buClr>
                <a:schemeClr val="dk1"/>
              </a:buClr>
              <a:buSzPts val="2000"/>
              <a:buFont typeface="Arial"/>
              <a:buNone/>
            </a:pPr>
            <a:endParaRPr sz="2000" b="0" i="0">
              <a:solidFill>
                <a:schemeClr val="dk1"/>
              </a:solidFill>
              <a:latin typeface="Open Sans"/>
              <a:ea typeface="Open Sans"/>
              <a:cs typeface="Open Sans"/>
              <a:sym typeface="Open Sans"/>
            </a:endParaRPr>
          </a:p>
          <a:p>
            <a:pPr marL="0" marR="0" lvl="0" indent="-127000" algn="l" rtl="0">
              <a:spcBef>
                <a:spcPts val="0"/>
              </a:spcBef>
              <a:spcAft>
                <a:spcPts val="0"/>
              </a:spcAft>
              <a:buClr>
                <a:schemeClr val="dk1"/>
              </a:buClr>
              <a:buSzPts val="2000"/>
              <a:buFont typeface="Arial"/>
              <a:buChar char="•"/>
            </a:pPr>
            <a:r>
              <a:rPr lang="en-US" sz="2000">
                <a:solidFill>
                  <a:schemeClr val="dk1"/>
                </a:solidFill>
                <a:latin typeface="Open Sans"/>
                <a:ea typeface="Open Sans"/>
                <a:cs typeface="Open Sans"/>
                <a:sym typeface="Open Sans"/>
              </a:rPr>
              <a:t> To train the model, 80% of the total data was used.</a:t>
            </a:r>
            <a:endParaRPr/>
          </a:p>
          <a:p>
            <a:pPr marL="0" marR="0" lvl="0" indent="0" algn="l" rtl="0">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a:p>
            <a:pPr marL="0" marR="0" lvl="0" indent="-127000" algn="l" rtl="0">
              <a:spcBef>
                <a:spcPts val="0"/>
              </a:spcBef>
              <a:spcAft>
                <a:spcPts val="0"/>
              </a:spcAft>
              <a:buClr>
                <a:schemeClr val="dk1"/>
              </a:buClr>
              <a:buSzPts val="2000"/>
              <a:buFont typeface="Arial"/>
              <a:buChar char="•"/>
            </a:pPr>
            <a:r>
              <a:rPr lang="en-US" sz="2000">
                <a:solidFill>
                  <a:schemeClr val="dk1"/>
                </a:solidFill>
                <a:latin typeface="Open Sans"/>
                <a:ea typeface="Open Sans"/>
                <a:cs typeface="Open Sans"/>
                <a:sym typeface="Open Sans"/>
              </a:rPr>
              <a:t> The gradient boosting algorithm achieved an impressive accuracy of </a:t>
            </a:r>
            <a:r>
              <a:rPr lang="en-US" sz="2000" b="1">
                <a:solidFill>
                  <a:schemeClr val="dk1"/>
                </a:solidFill>
                <a:latin typeface="Open Sans"/>
                <a:ea typeface="Open Sans"/>
                <a:cs typeface="Open Sans"/>
                <a:sym typeface="Open Sans"/>
              </a:rPr>
              <a:t>84%</a:t>
            </a:r>
            <a:r>
              <a:rPr lang="en-US" sz="2000">
                <a:solidFill>
                  <a:schemeClr val="dk1"/>
                </a:solidFill>
                <a:latin typeface="Open Sans"/>
                <a:ea typeface="Open Sans"/>
                <a:cs typeface="Open Sans"/>
                <a:sym typeface="Open Sans"/>
              </a:rPr>
              <a:t> in predicting health insurance costs.</a:t>
            </a:r>
            <a:endParaRPr/>
          </a:p>
          <a:p>
            <a:pPr marL="0" marR="0" lvl="0" indent="0" algn="l" rtl="0">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a:p>
            <a:pPr marL="0" marR="0" lvl="0" indent="-127000" algn="l" rtl="0">
              <a:spcBef>
                <a:spcPts val="0"/>
              </a:spcBef>
              <a:spcAft>
                <a:spcPts val="0"/>
              </a:spcAft>
              <a:buClr>
                <a:schemeClr val="dk1"/>
              </a:buClr>
              <a:buSzPts val="2000"/>
              <a:buFont typeface="Arial"/>
              <a:buChar char="•"/>
            </a:pPr>
            <a:r>
              <a:rPr lang="en-US" sz="2000">
                <a:solidFill>
                  <a:schemeClr val="dk1"/>
                </a:solidFill>
                <a:latin typeface="Open Sans"/>
                <a:ea typeface="Open Sans"/>
                <a:cs typeface="Open Sans"/>
                <a:sym typeface="Open Sans"/>
              </a:rPr>
              <a:t> This high accuracy demonstrates the effectiveness of the model in capturing the underlying patterns and relationships in the data.</a:t>
            </a:r>
            <a:endParaRPr/>
          </a:p>
          <a:p>
            <a:pPr marL="0" marR="0" lvl="0" indent="0" algn="l" rtl="0">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a:p>
            <a:pPr marL="0" marR="0" lvl="0" indent="0" algn="l" rtl="0">
              <a:spcBef>
                <a:spcPts val="0"/>
              </a:spcBef>
              <a:spcAft>
                <a:spcPts val="0"/>
              </a:spcAft>
              <a:buClr>
                <a:schemeClr val="dk1"/>
              </a:buClr>
              <a:buSzPts val="2000"/>
              <a:buFont typeface="Arial"/>
              <a:buNone/>
            </a:pPr>
            <a:endParaRPr sz="2000" b="0" i="0">
              <a:solidFill>
                <a:schemeClr val="dk1"/>
              </a:solidFill>
              <a:latin typeface="Open Sans"/>
              <a:ea typeface="Open Sans"/>
              <a:cs typeface="Open Sans"/>
              <a:sym typeface="Open Sans"/>
            </a:endParaRPr>
          </a:p>
          <a:p>
            <a:pPr marL="0" marR="0" lvl="0" indent="0" algn="l" rtl="0">
              <a:spcBef>
                <a:spcPts val="0"/>
              </a:spcBef>
              <a:spcAft>
                <a:spcPts val="0"/>
              </a:spcAft>
              <a:buClr>
                <a:schemeClr val="dk1"/>
              </a:buClr>
              <a:buSzPts val="2000"/>
              <a:buFont typeface="Arial"/>
              <a:buNone/>
            </a:pPr>
            <a:endParaRPr sz="2000" b="0" i="0">
              <a:solidFill>
                <a:schemeClr val="dk1"/>
              </a:solidFill>
              <a:latin typeface="Open Sans"/>
              <a:ea typeface="Open Sans"/>
              <a:cs typeface="Open Sans"/>
              <a:sym typeface="Open Sans"/>
            </a:endParaRPr>
          </a:p>
        </p:txBody>
      </p:sp>
      <p:pic>
        <p:nvPicPr>
          <p:cNvPr id="117" name="Google Shape;117;p12" descr="Training data: the milestone of machine learning | Mapendo Blog | Technology"/>
          <p:cNvPicPr preferRelativeResize="0"/>
          <p:nvPr/>
        </p:nvPicPr>
        <p:blipFill rotWithShape="1">
          <a:blip r:embed="rId3">
            <a:alphaModFix/>
          </a:blip>
          <a:srcRect/>
          <a:stretch/>
        </p:blipFill>
        <p:spPr>
          <a:xfrm>
            <a:off x="826771" y="2874691"/>
            <a:ext cx="5690388" cy="31915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3"/>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4595016" y="575944"/>
            <a:ext cx="5440368" cy="744856"/>
          </a:xfrm>
          <a:prstGeom prst="rect">
            <a:avLst/>
          </a:prstGeom>
          <a:noFill/>
          <a:ln>
            <a:noFill/>
          </a:ln>
        </p:spPr>
        <p:txBody>
          <a:bodyPr spcFirstLastPara="1" wrap="square" lIns="91425" tIns="45700" rIns="91425" bIns="45700" anchor="t" anchorCtr="0">
            <a:noAutofit/>
          </a:bodyPr>
          <a:lstStyle/>
          <a:p>
            <a:pPr marL="0" marR="0" lvl="0" indent="0" algn="ctr" rtl="0">
              <a:lnSpc>
                <a:spcPct val="124272"/>
              </a:lnSpc>
              <a:spcBef>
                <a:spcPts val="0"/>
              </a:spcBef>
              <a:spcAft>
                <a:spcPts val="0"/>
              </a:spcAft>
              <a:buClr>
                <a:srgbClr val="443728"/>
              </a:buClr>
              <a:buSzPts val="4400"/>
              <a:buFont typeface="Poppins"/>
              <a:buNone/>
            </a:pPr>
            <a:r>
              <a:rPr lang="en-US" sz="4400" b="1">
                <a:solidFill>
                  <a:srgbClr val="443728"/>
                </a:solidFill>
                <a:latin typeface="Poppins"/>
                <a:ea typeface="Poppins"/>
                <a:cs typeface="Poppins"/>
                <a:sym typeface="Poppins"/>
              </a:rPr>
              <a:t>Model Testing</a:t>
            </a:r>
            <a:endParaRPr sz="4400">
              <a:solidFill>
                <a:schemeClr val="dk1"/>
              </a:solidFill>
              <a:latin typeface="Poppins"/>
              <a:ea typeface="Poppins"/>
              <a:cs typeface="Poppins"/>
              <a:sym typeface="Poppins"/>
            </a:endParaRPr>
          </a:p>
        </p:txBody>
      </p:sp>
      <p:sp>
        <p:nvSpPr>
          <p:cNvPr id="124" name="Google Shape;124;p13"/>
          <p:cNvSpPr/>
          <p:nvPr/>
        </p:nvSpPr>
        <p:spPr>
          <a:xfrm>
            <a:off x="682172" y="1975104"/>
            <a:ext cx="7315200" cy="4760278"/>
          </a:xfrm>
          <a:prstGeom prst="rect">
            <a:avLst/>
          </a:prstGeom>
          <a:noFill/>
          <a:ln>
            <a:noFill/>
          </a:ln>
        </p:spPr>
        <p:txBody>
          <a:bodyPr spcFirstLastPara="1" wrap="square" lIns="91425" tIns="45700" rIns="91425" bIns="45700" anchor="t" anchorCtr="0">
            <a:noAutofit/>
          </a:bodyPr>
          <a:lstStyle/>
          <a:p>
            <a:pPr marL="285750" marR="0" lvl="0" indent="-158750" algn="l" rtl="0">
              <a:lnSpc>
                <a:spcPct val="115000"/>
              </a:lnSpc>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a:p>
            <a:pPr marL="285750" marR="0" lvl="0" indent="-285750" algn="l" rtl="0">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Model testing is a crucial step in the development and deployment of machine learning models. It involves evaluating the performance of a trained model on unseen data to assess its generalizability and robustness. </a:t>
            </a:r>
            <a:endParaRPr sz="2000">
              <a:solidFill>
                <a:schemeClr val="dk1"/>
              </a:solidFill>
              <a:latin typeface="Open Sans"/>
              <a:ea typeface="Open Sans"/>
              <a:cs typeface="Open Sans"/>
              <a:sym typeface="Open Sans"/>
            </a:endParaRPr>
          </a:p>
          <a:p>
            <a:pPr marL="285750" marR="0" lvl="0" indent="-158750" algn="l" rtl="0">
              <a:lnSpc>
                <a:spcPct val="115000"/>
              </a:lnSpc>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a:p>
            <a:pPr marL="285750" marR="0" lvl="0" indent="-285750" algn="l" rtl="0">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The goal of model testing is to ensure that the model can make accurate predictions on new data, not just the data it was trained on.</a:t>
            </a:r>
            <a:endParaRPr>
              <a:latin typeface="Open Sans"/>
              <a:ea typeface="Open Sans"/>
              <a:cs typeface="Open Sans"/>
              <a:sym typeface="Open Sans"/>
            </a:endParaRPr>
          </a:p>
          <a:p>
            <a:pPr marL="285750" marR="0" lvl="0" indent="-158750" algn="l" rtl="0">
              <a:lnSpc>
                <a:spcPct val="115000"/>
              </a:lnSpc>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a:p>
            <a:pPr marL="285750" marR="0" lvl="0" indent="-285750" algn="l" rtl="0">
              <a:lnSpc>
                <a:spcPct val="115000"/>
              </a:lnSpc>
              <a:spcBef>
                <a:spcPts val="0"/>
              </a:spcBef>
              <a:spcAft>
                <a:spcPts val="0"/>
              </a:spcAft>
              <a:buClr>
                <a:schemeClr val="dk1"/>
              </a:buClr>
              <a:buSzPts val="2000"/>
              <a:buFont typeface="Open Sans"/>
              <a:buChar char="•"/>
            </a:pPr>
            <a:r>
              <a:rPr lang="en-US" sz="2000">
                <a:solidFill>
                  <a:schemeClr val="dk1"/>
                </a:solidFill>
                <a:latin typeface="Open Sans"/>
                <a:ea typeface="Open Sans"/>
                <a:cs typeface="Open Sans"/>
                <a:sym typeface="Open Sans"/>
              </a:rPr>
              <a:t>We designated 20% of the data for testing.</a:t>
            </a:r>
            <a:endParaRPr>
              <a:latin typeface="Open Sans"/>
              <a:ea typeface="Open Sans"/>
              <a:cs typeface="Open Sans"/>
              <a:sym typeface="Open Sans"/>
            </a:endParaRPr>
          </a:p>
          <a:p>
            <a:pPr marL="285750" marR="0" lvl="0" indent="-158750" algn="l" rtl="0">
              <a:lnSpc>
                <a:spcPct val="115000"/>
              </a:lnSpc>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a:p>
            <a:pPr marL="285750" marR="0" lvl="0" indent="-158750" algn="l" rtl="0">
              <a:lnSpc>
                <a:spcPct val="115000"/>
              </a:lnSpc>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p:txBody>
      </p:sp>
      <p:pic>
        <p:nvPicPr>
          <p:cNvPr id="125" name="Google Shape;125;p13" descr="Free Person Hold Gold Htc Android Smartphone in Front of Macbook Pro Stock Photo"/>
          <p:cNvPicPr preferRelativeResize="0"/>
          <p:nvPr/>
        </p:nvPicPr>
        <p:blipFill rotWithShape="1">
          <a:blip r:embed="rId3">
            <a:alphaModFix/>
          </a:blip>
          <a:srcRect/>
          <a:stretch/>
        </p:blipFill>
        <p:spPr>
          <a:xfrm>
            <a:off x="8196065" y="2394907"/>
            <a:ext cx="5875780" cy="39206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4"/>
          <p:cNvSpPr/>
          <p:nvPr/>
        </p:nvSpPr>
        <p:spPr>
          <a:xfrm>
            <a:off x="4595016" y="575944"/>
            <a:ext cx="5440368" cy="744856"/>
          </a:xfrm>
          <a:prstGeom prst="rect">
            <a:avLst/>
          </a:prstGeom>
          <a:noFill/>
          <a:ln>
            <a:noFill/>
          </a:ln>
        </p:spPr>
        <p:txBody>
          <a:bodyPr spcFirstLastPara="1" wrap="square" lIns="91425" tIns="45700" rIns="91425" bIns="45700" anchor="t" anchorCtr="0">
            <a:noAutofit/>
          </a:bodyPr>
          <a:lstStyle/>
          <a:p>
            <a:pPr marL="0" marR="0" lvl="0" indent="0" algn="ctr" rtl="0">
              <a:lnSpc>
                <a:spcPct val="124272"/>
              </a:lnSpc>
              <a:spcBef>
                <a:spcPts val="0"/>
              </a:spcBef>
              <a:spcAft>
                <a:spcPts val="0"/>
              </a:spcAft>
              <a:buClr>
                <a:srgbClr val="443728"/>
              </a:buClr>
              <a:buSzPts val="4400"/>
              <a:buFont typeface="Poppins"/>
              <a:buNone/>
            </a:pPr>
            <a:r>
              <a:rPr lang="en-US" sz="4400" b="1">
                <a:solidFill>
                  <a:srgbClr val="443728"/>
                </a:solidFill>
                <a:latin typeface="Poppins"/>
                <a:ea typeface="Poppins"/>
                <a:cs typeface="Poppins"/>
                <a:sym typeface="Poppins"/>
              </a:rPr>
              <a:t>Model Evaluation</a:t>
            </a:r>
            <a:endParaRPr/>
          </a:p>
        </p:txBody>
      </p:sp>
      <p:pic>
        <p:nvPicPr>
          <p:cNvPr id="131" name="Google Shape;131;p14"/>
          <p:cNvPicPr preferRelativeResize="0"/>
          <p:nvPr/>
        </p:nvPicPr>
        <p:blipFill rotWithShape="1">
          <a:blip r:embed="rId3">
            <a:alphaModFix/>
          </a:blip>
          <a:srcRect l="37638" t="37545" r="41074" b="40038"/>
          <a:stretch/>
        </p:blipFill>
        <p:spPr>
          <a:xfrm>
            <a:off x="4299212" y="2328400"/>
            <a:ext cx="6031973" cy="3572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5"/>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3094042" y="464050"/>
            <a:ext cx="7869000" cy="744900"/>
          </a:xfrm>
          <a:prstGeom prst="rect">
            <a:avLst/>
          </a:prstGeom>
          <a:noFill/>
          <a:ln>
            <a:noFill/>
          </a:ln>
        </p:spPr>
        <p:txBody>
          <a:bodyPr spcFirstLastPara="1" wrap="square" lIns="91425" tIns="45700" rIns="91425" bIns="45700" anchor="ctr" anchorCtr="0">
            <a:noAutofit/>
          </a:bodyPr>
          <a:lstStyle/>
          <a:p>
            <a:pPr marL="0" marR="0" lvl="0" indent="0" algn="ctr" rtl="0">
              <a:lnSpc>
                <a:spcPct val="124272"/>
              </a:lnSpc>
              <a:spcBef>
                <a:spcPts val="0"/>
              </a:spcBef>
              <a:spcAft>
                <a:spcPts val="0"/>
              </a:spcAft>
              <a:buClr>
                <a:srgbClr val="443728"/>
              </a:buClr>
              <a:buSzPts val="4400"/>
              <a:buFont typeface="Poppins"/>
              <a:buNone/>
            </a:pPr>
            <a:r>
              <a:rPr lang="en-US" sz="4400" b="1">
                <a:solidFill>
                  <a:srgbClr val="443728"/>
                </a:solidFill>
                <a:latin typeface="Poppins"/>
                <a:ea typeface="Poppins"/>
                <a:cs typeface="Poppins"/>
                <a:sym typeface="Poppins"/>
              </a:rPr>
              <a:t>Project Screenshot</a:t>
            </a:r>
            <a:endParaRPr sz="4400">
              <a:solidFill>
                <a:schemeClr val="dk1"/>
              </a:solidFill>
              <a:latin typeface="Poppins"/>
              <a:ea typeface="Poppins"/>
              <a:cs typeface="Poppins"/>
              <a:sym typeface="Poppins"/>
            </a:endParaRPr>
          </a:p>
        </p:txBody>
      </p:sp>
      <p:pic>
        <p:nvPicPr>
          <p:cNvPr id="138" name="Google Shape;138;p15" descr="https://lh6.googleusercontent.com/-c70DR4_34QeTV-gdDfc2qA_qHcGuq-5XTGTu59BE6tFxQY3QPDy4-_T51FgSulMryOo2Pkwj5sNgEqIo5Dkc09Fn9Vkx_VNasU7avwlkupM-IGFYkclP8j9G1nl7eBOWX_zc0JQiicEn7Fi1lWWCr0"/>
          <p:cNvPicPr preferRelativeResize="0"/>
          <p:nvPr/>
        </p:nvPicPr>
        <p:blipFill rotWithShape="1">
          <a:blip r:embed="rId3">
            <a:alphaModFix/>
          </a:blip>
          <a:srcRect/>
          <a:stretch/>
        </p:blipFill>
        <p:spPr>
          <a:xfrm>
            <a:off x="2146825" y="1249950"/>
            <a:ext cx="9421052" cy="4202350"/>
          </a:xfrm>
          <a:prstGeom prst="rect">
            <a:avLst/>
          </a:prstGeom>
          <a:noFill/>
          <a:ln>
            <a:noFill/>
          </a:ln>
        </p:spPr>
      </p:pic>
      <p:pic>
        <p:nvPicPr>
          <p:cNvPr id="139" name="Google Shape;139;p15" descr="A screenshot of a computer&#10;&#10;Description automatically generated with medium confidence"/>
          <p:cNvPicPr preferRelativeResize="0"/>
          <p:nvPr/>
        </p:nvPicPr>
        <p:blipFill rotWithShape="1">
          <a:blip r:embed="rId4">
            <a:alphaModFix/>
          </a:blip>
          <a:srcRect t="4895"/>
          <a:stretch/>
        </p:blipFill>
        <p:spPr>
          <a:xfrm>
            <a:off x="2146825" y="5402300"/>
            <a:ext cx="9421052" cy="22042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6"/>
          <p:cNvSpPr/>
          <p:nvPr/>
        </p:nvSpPr>
        <p:spPr>
          <a:xfrm>
            <a:off x="0" y="0"/>
            <a:ext cx="14630400" cy="8229600"/>
          </a:xfrm>
          <a:prstGeom prst="rect">
            <a:avLst/>
          </a:prstGeom>
          <a:solidFill>
            <a:srgbClr val="F7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5849901" y="566100"/>
            <a:ext cx="85914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443728"/>
              </a:buClr>
              <a:buSzPts val="4374"/>
              <a:buFont typeface="Poppins"/>
              <a:buNone/>
            </a:pPr>
            <a:r>
              <a:rPr lang="en-US" sz="4374" b="1">
                <a:solidFill>
                  <a:srgbClr val="443728"/>
                </a:solidFill>
                <a:latin typeface="Poppins"/>
                <a:ea typeface="Poppins"/>
                <a:cs typeface="Poppins"/>
                <a:sym typeface="Poppins"/>
              </a:rPr>
              <a:t>Conclusion and Future Scope</a:t>
            </a:r>
            <a:endParaRPr sz="4374">
              <a:solidFill>
                <a:schemeClr val="dk1"/>
              </a:solidFill>
              <a:latin typeface="Poppins"/>
              <a:ea typeface="Poppins"/>
              <a:cs typeface="Poppins"/>
              <a:sym typeface="Poppins"/>
            </a:endParaRPr>
          </a:p>
        </p:txBody>
      </p:sp>
      <p:sp>
        <p:nvSpPr>
          <p:cNvPr id="148" name="Google Shape;148;p16"/>
          <p:cNvSpPr/>
          <p:nvPr/>
        </p:nvSpPr>
        <p:spPr>
          <a:xfrm>
            <a:off x="6337102" y="1552862"/>
            <a:ext cx="499943" cy="499943"/>
          </a:xfrm>
          <a:prstGeom prst="roundRect">
            <a:avLst>
              <a:gd name="adj" fmla="val 20000"/>
            </a:avLst>
          </a:prstGeom>
          <a:solidFill>
            <a:srgbClr val="EBE2E0"/>
          </a:solidFill>
          <a:ln w="13800" cap="flat" cmpd="sng">
            <a:solidFill>
              <a:srgbClr val="D7C5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6517607" y="1552862"/>
            <a:ext cx="121920"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443728"/>
              </a:buClr>
              <a:buSzPts val="2624"/>
              <a:buFont typeface="Crimson Pro"/>
              <a:buNone/>
            </a:pPr>
            <a:r>
              <a:rPr lang="en-US" sz="2624" b="1">
                <a:solidFill>
                  <a:srgbClr val="443728"/>
                </a:solidFill>
                <a:latin typeface="Crimson Pro"/>
                <a:ea typeface="Crimson Pro"/>
                <a:cs typeface="Crimson Pro"/>
                <a:sym typeface="Crimson Pro"/>
              </a:rPr>
              <a:t>1</a:t>
            </a:r>
            <a:endParaRPr sz="2624">
              <a:solidFill>
                <a:schemeClr val="dk1"/>
              </a:solidFill>
              <a:latin typeface="Calibri"/>
              <a:ea typeface="Calibri"/>
              <a:cs typeface="Calibri"/>
              <a:sym typeface="Calibri"/>
            </a:endParaRPr>
          </a:p>
        </p:txBody>
      </p:sp>
      <p:sp>
        <p:nvSpPr>
          <p:cNvPr id="150" name="Google Shape;150;p16"/>
          <p:cNvSpPr/>
          <p:nvPr/>
        </p:nvSpPr>
        <p:spPr>
          <a:xfrm>
            <a:off x="6966777" y="1552862"/>
            <a:ext cx="2221944" cy="347186"/>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443728"/>
              </a:buClr>
              <a:buSzPts val="2187"/>
              <a:buFont typeface="Poppins"/>
              <a:buNone/>
            </a:pPr>
            <a:r>
              <a:rPr lang="en-US" sz="2187" b="1">
                <a:solidFill>
                  <a:srgbClr val="443728"/>
                </a:solidFill>
                <a:latin typeface="Poppins"/>
                <a:ea typeface="Poppins"/>
                <a:cs typeface="Poppins"/>
                <a:sym typeface="Poppins"/>
              </a:rPr>
              <a:t>Conclusion</a:t>
            </a:r>
            <a:endParaRPr sz="2187">
              <a:solidFill>
                <a:schemeClr val="dk1"/>
              </a:solidFill>
              <a:latin typeface="Poppins"/>
              <a:ea typeface="Poppins"/>
              <a:cs typeface="Poppins"/>
              <a:sym typeface="Poppins"/>
            </a:endParaRPr>
          </a:p>
        </p:txBody>
      </p:sp>
      <p:sp>
        <p:nvSpPr>
          <p:cNvPr id="151" name="Google Shape;151;p16"/>
          <p:cNvSpPr/>
          <p:nvPr/>
        </p:nvSpPr>
        <p:spPr>
          <a:xfrm>
            <a:off x="6882056" y="2122219"/>
            <a:ext cx="6755487" cy="106620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5500"/>
              </a:lnSpc>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In conclusion, our health insurance cost prediction project has not only met but exceeded its objectives, providing a valuable resource for users and insurance providers alike.</a:t>
            </a:r>
            <a:endParaRPr/>
          </a:p>
          <a:p>
            <a:pPr marL="285750" marR="0" lvl="0" indent="-285750" algn="l" rtl="0">
              <a:lnSpc>
                <a:spcPct val="155500"/>
              </a:lnSpc>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Our system's predictions have proven to be highly accurate and reliable, demonstrating the potential to benefit both individual users and insurance companies.</a:t>
            </a:r>
            <a:endParaRPr sz="1750">
              <a:solidFill>
                <a:schemeClr val="dk1"/>
              </a:solidFill>
              <a:latin typeface="Open Sans"/>
              <a:ea typeface="Open Sans"/>
              <a:cs typeface="Open Sans"/>
              <a:sym typeface="Open Sans"/>
            </a:endParaRPr>
          </a:p>
        </p:txBody>
      </p:sp>
      <p:sp>
        <p:nvSpPr>
          <p:cNvPr id="152" name="Google Shape;152;p16"/>
          <p:cNvSpPr/>
          <p:nvPr/>
        </p:nvSpPr>
        <p:spPr>
          <a:xfrm>
            <a:off x="6319599" y="4819854"/>
            <a:ext cx="499943" cy="499943"/>
          </a:xfrm>
          <a:prstGeom prst="roundRect">
            <a:avLst>
              <a:gd name="adj" fmla="val 20000"/>
            </a:avLst>
          </a:prstGeom>
          <a:solidFill>
            <a:srgbClr val="EBE2E0"/>
          </a:solidFill>
          <a:ln w="13800" cap="flat" cmpd="sng">
            <a:solidFill>
              <a:srgbClr val="D7C5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6485692" y="4819854"/>
            <a:ext cx="167640" cy="416481"/>
          </a:xfrm>
          <a:prstGeom prst="rect">
            <a:avLst/>
          </a:prstGeom>
          <a:noFill/>
          <a:ln>
            <a:noFill/>
          </a:ln>
        </p:spPr>
        <p:txBody>
          <a:bodyPr spcFirstLastPara="1" wrap="square" lIns="91425" tIns="45700" rIns="91425" bIns="45700" anchor="t" anchorCtr="0">
            <a:noAutofit/>
          </a:bodyPr>
          <a:lstStyle/>
          <a:p>
            <a:pPr marL="0" marR="0" lvl="0" indent="0" algn="ctr" rtl="0">
              <a:lnSpc>
                <a:spcPct val="125038"/>
              </a:lnSpc>
              <a:spcBef>
                <a:spcPts val="0"/>
              </a:spcBef>
              <a:spcAft>
                <a:spcPts val="0"/>
              </a:spcAft>
              <a:buClr>
                <a:srgbClr val="443728"/>
              </a:buClr>
              <a:buSzPts val="2624"/>
              <a:buFont typeface="Crimson Pro"/>
              <a:buNone/>
            </a:pPr>
            <a:r>
              <a:rPr lang="en-US" sz="2624" b="1">
                <a:solidFill>
                  <a:srgbClr val="443728"/>
                </a:solidFill>
                <a:latin typeface="Crimson Pro"/>
                <a:ea typeface="Crimson Pro"/>
                <a:cs typeface="Crimson Pro"/>
                <a:sym typeface="Crimson Pro"/>
              </a:rPr>
              <a:t>2</a:t>
            </a:r>
            <a:endParaRPr sz="2624">
              <a:solidFill>
                <a:schemeClr val="dk1"/>
              </a:solidFill>
              <a:latin typeface="Calibri"/>
              <a:ea typeface="Calibri"/>
              <a:cs typeface="Calibri"/>
              <a:sym typeface="Calibri"/>
            </a:endParaRPr>
          </a:p>
        </p:txBody>
      </p:sp>
      <p:sp>
        <p:nvSpPr>
          <p:cNvPr id="154" name="Google Shape;154;p16"/>
          <p:cNvSpPr/>
          <p:nvPr/>
        </p:nvSpPr>
        <p:spPr>
          <a:xfrm>
            <a:off x="6966777" y="4819854"/>
            <a:ext cx="2221944" cy="347186"/>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443728"/>
              </a:buClr>
              <a:buSzPts val="2187"/>
              <a:buFont typeface="Poppins"/>
              <a:buNone/>
            </a:pPr>
            <a:r>
              <a:rPr lang="en-US" sz="2187" b="1">
                <a:solidFill>
                  <a:srgbClr val="443728"/>
                </a:solidFill>
                <a:latin typeface="Poppins"/>
                <a:ea typeface="Poppins"/>
                <a:cs typeface="Poppins"/>
                <a:sym typeface="Poppins"/>
              </a:rPr>
              <a:t>Future Scope</a:t>
            </a:r>
            <a:endParaRPr sz="2187">
              <a:solidFill>
                <a:schemeClr val="dk1"/>
              </a:solidFill>
              <a:latin typeface="Poppins"/>
              <a:ea typeface="Poppins"/>
              <a:cs typeface="Poppins"/>
              <a:sym typeface="Poppins"/>
            </a:endParaRPr>
          </a:p>
        </p:txBody>
      </p:sp>
      <p:sp>
        <p:nvSpPr>
          <p:cNvPr id="155" name="Google Shape;155;p16"/>
          <p:cNvSpPr/>
          <p:nvPr/>
        </p:nvSpPr>
        <p:spPr>
          <a:xfrm>
            <a:off x="6966777" y="5266640"/>
            <a:ext cx="6755487" cy="2257034"/>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5500"/>
              </a:lnSpc>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Looking ahead, the future scope of our health insurance cost prediction system holds exciting potential.</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285750" marR="0" lvl="0" indent="-285750" algn="l" rtl="0">
              <a:lnSpc>
                <a:spcPct val="155500"/>
              </a:lnSpc>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We anticipate further refining our model's accuracy and expanding its capabilities.</a:t>
            </a:r>
            <a:endParaRPr/>
          </a:p>
          <a:p>
            <a:pPr marL="285750" marR="0" lvl="0" indent="-285750" algn="l" rtl="0">
              <a:lnSpc>
                <a:spcPct val="155500"/>
              </a:lnSpc>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Additionally, the development of mobile applications and integration with wearable health devices is promising.</a:t>
            </a:r>
            <a:endParaRPr/>
          </a:p>
          <a:p>
            <a:pPr marL="0" marR="0" lvl="0" indent="0" algn="l" rtl="0">
              <a:lnSpc>
                <a:spcPct val="155500"/>
              </a:lnSpc>
              <a:spcBef>
                <a:spcPts val="0"/>
              </a:spcBef>
              <a:spcAft>
                <a:spcPts val="0"/>
              </a:spcAft>
              <a:buNone/>
            </a:pPr>
            <a:endParaRPr sz="1800">
              <a:solidFill>
                <a:schemeClr val="dk1"/>
              </a:solidFill>
              <a:latin typeface="Open Sans"/>
              <a:ea typeface="Open Sans"/>
              <a:cs typeface="Open Sans"/>
              <a:sym typeface="Open Sans"/>
            </a:endParaRPr>
          </a:p>
          <a:p>
            <a:pPr marL="0" marR="0" lvl="0" indent="0" algn="l" rtl="0">
              <a:lnSpc>
                <a:spcPct val="159942"/>
              </a:lnSpc>
              <a:spcBef>
                <a:spcPts val="0"/>
              </a:spcBef>
              <a:spcAft>
                <a:spcPts val="0"/>
              </a:spcAft>
              <a:buNone/>
            </a:pPr>
            <a:endParaRPr sz="1750">
              <a:solidFill>
                <a:schemeClr val="dk1"/>
              </a:solidFill>
              <a:latin typeface="Open Sans"/>
              <a:ea typeface="Open Sans"/>
              <a:cs typeface="Open Sans"/>
              <a:sym typeface="Open Sans"/>
            </a:endParaRPr>
          </a:p>
        </p:txBody>
      </p:sp>
      <p:pic>
        <p:nvPicPr>
          <p:cNvPr id="156" name="Google Shape;156;p16" descr="Free Health Insurance Scrabble Tiles on Planner  Stock Photo"/>
          <p:cNvPicPr preferRelativeResize="0"/>
          <p:nvPr/>
        </p:nvPicPr>
        <p:blipFill rotWithShape="1">
          <a:blip r:embed="rId3">
            <a:alphaModFix/>
          </a:blip>
          <a:srcRect/>
          <a:stretch/>
        </p:blipFill>
        <p:spPr>
          <a:xfrm>
            <a:off x="0" y="19976"/>
            <a:ext cx="5480389" cy="8209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p:nvPr/>
        </p:nvSpPr>
        <p:spPr>
          <a:xfrm>
            <a:off x="0" y="0"/>
            <a:ext cx="14630400" cy="8229600"/>
          </a:xfrm>
          <a:prstGeom prst="rect">
            <a:avLst/>
          </a:prstGeom>
          <a:solidFill>
            <a:srgbClr val="F7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2037993" y="3178134"/>
            <a:ext cx="4443889"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443728"/>
              </a:buClr>
              <a:buSzPts val="4374"/>
              <a:buFont typeface="Poppins"/>
              <a:buNone/>
            </a:pPr>
            <a:r>
              <a:rPr lang="en-US" sz="4374" b="1">
                <a:solidFill>
                  <a:srgbClr val="443728"/>
                </a:solidFill>
                <a:latin typeface="Poppins"/>
                <a:ea typeface="Poppins"/>
                <a:cs typeface="Poppins"/>
                <a:sym typeface="Poppins"/>
              </a:rPr>
              <a:t>References</a:t>
            </a:r>
            <a:endParaRPr sz="4374">
              <a:solidFill>
                <a:schemeClr val="dk1"/>
              </a:solidFill>
              <a:latin typeface="Poppins"/>
              <a:ea typeface="Poppins"/>
              <a:cs typeface="Poppins"/>
              <a:sym typeface="Poppins"/>
            </a:endParaRPr>
          </a:p>
        </p:txBody>
      </p:sp>
      <p:sp>
        <p:nvSpPr>
          <p:cNvPr id="165" name="Google Shape;165;p17"/>
          <p:cNvSpPr/>
          <p:nvPr/>
        </p:nvSpPr>
        <p:spPr>
          <a:xfrm>
            <a:off x="2037993" y="3872507"/>
            <a:ext cx="10554414" cy="7108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[1] A. Ravishankar Rao, Subrata Gardaí, Coumarate Dey, Hang Peng, “Building predictive models of healthcare costs with open healthcare data”,2020 IEEE International Conference on Healthcare Informatics (ICHI) | 978-1-7281-5382- 7/20/$31.00 ©2020 IEEE | DOI: 10.1109/ICHI48887.2020.9374348 </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[2] Pei Shen, “Factor Analysis of Medical Expenses of the Hepatitis A patients in Guangdong”, 2016 8th International Conference on Information Technology in Medicine and Education. </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[3] Ker-Tahj Shantung-Ming Yan and Pei-Wen Liu, “A Study on the Annualized Medical Expense Prediction Model of the Bureau of National Health Insurance --The Application of the Grey Prediction Theory”, 2006 IEEE International Conference on Systems, Man, and Cybernetics October 8-11, 2006, Taipei, Taiwan. </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[4] Sheng Yao Zhou, Run tong Zhang*, “A Novel Method for Mining Abnormal Expenses in Social Medical Insurance” Auckland University of Technology. Downloaded on November 07,2020 at 17:01:50 UTC from IEEE Xplore. </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[5] Li Cheng, Sino Jalin Pan, “Semi-supervised Domain Adaptation on Manifolds”, IEEE TRANSACTIONS ON NEURAL NETWORKS AND LEARNING SYSTEMS, VOL. 25, NO. 12, DECEMBER 2014. </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[6] Yang Xia, Gunter Schreier, David C.W. Chang, Sandra Neubauer, Ying Liu, Stephen J. Redmond, Nigel H. Lovell,” Predicting Days in Hospital Using Health Insurance Claims”, IEEE Journal of Biomedical and Health Informatics - DOI :10.1109/JBHI.2015.2402692.</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[7] Shruti Kaushik, Abhinav Choudhury, Sayed Natarajan, Larry A. Pickett, Varun Dutti,” Medicine Expenditure Prediction via a Variance Based Generative Adversarial Network”, 2018 IEEE International Conference volume.</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[8] Anuja Tike, Sanket Tavarageri,”A Medical Price Prediction System using Hierarchical Decision Trees”,2017 IEEE International Conference on Big Data.</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br>
              <a:rPr lang="en-US"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pic>
        <p:nvPicPr>
          <p:cNvPr id="166" name="Google Shape;166;p17"/>
          <p:cNvPicPr preferRelativeResize="0"/>
          <p:nvPr/>
        </p:nvPicPr>
        <p:blipFill rotWithShape="1">
          <a:blip r:embed="rId3">
            <a:alphaModFix/>
          </a:blip>
          <a:srcRect l="-50" t="31910" r="49" b="35321"/>
          <a:stretch/>
        </p:blipFill>
        <p:spPr>
          <a:xfrm>
            <a:off x="0" y="-137885"/>
            <a:ext cx="14630397" cy="32003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3" name="Google Shape;23;p4"/>
          <p:cNvSpPr/>
          <p:nvPr/>
        </p:nvSpPr>
        <p:spPr>
          <a:xfrm>
            <a:off x="0" y="0"/>
            <a:ext cx="14630400" cy="8229600"/>
          </a:xfrm>
          <a:prstGeom prst="rect">
            <a:avLst/>
          </a:prstGeom>
          <a:solidFill>
            <a:srgbClr val="F7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037993" y="4357926"/>
            <a:ext cx="4443889" cy="694373"/>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443728"/>
              </a:buClr>
              <a:buSzPts val="4374"/>
              <a:buFont typeface="Poppins"/>
              <a:buNone/>
            </a:pPr>
            <a:r>
              <a:rPr lang="en-US" sz="4374" b="1">
                <a:solidFill>
                  <a:srgbClr val="443728"/>
                </a:solidFill>
                <a:latin typeface="Poppins"/>
                <a:ea typeface="Poppins"/>
                <a:cs typeface="Poppins"/>
                <a:sym typeface="Poppins"/>
              </a:rPr>
              <a:t>Introduction</a:t>
            </a:r>
            <a:endParaRPr sz="4374">
              <a:solidFill>
                <a:schemeClr val="dk1"/>
              </a:solidFill>
              <a:latin typeface="Poppins"/>
              <a:ea typeface="Poppins"/>
              <a:cs typeface="Poppins"/>
              <a:sym typeface="Poppins"/>
            </a:endParaRPr>
          </a:p>
        </p:txBody>
      </p:sp>
      <p:sp>
        <p:nvSpPr>
          <p:cNvPr id="26" name="Google Shape;26;p4"/>
          <p:cNvSpPr/>
          <p:nvPr/>
        </p:nvSpPr>
        <p:spPr>
          <a:xfrm>
            <a:off x="2037993" y="5255499"/>
            <a:ext cx="10554414" cy="201616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5500"/>
              </a:lnSpc>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Health insurance plays a crucial role in ensuring access to healthcare services, and predictive analytics using machine learning can enhance its efficiency and effectiveness.</a:t>
            </a:r>
            <a:endParaRPr/>
          </a:p>
          <a:p>
            <a:pPr marL="285750" marR="0" lvl="0" indent="-285750" algn="l" rtl="0">
              <a:lnSpc>
                <a:spcPct val="155500"/>
              </a:lnSpc>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Machine Learning (ML) automates and improves insurance cost predictions.</a:t>
            </a:r>
            <a:endParaRPr/>
          </a:p>
          <a:p>
            <a:pPr marL="285750" marR="0" lvl="0" indent="-285750" algn="l" rtl="0">
              <a:lnSpc>
                <a:spcPct val="155500"/>
              </a:lnSpc>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Machine Learning models learn from past insurance data to predict costs.</a:t>
            </a:r>
            <a:endParaRPr/>
          </a:p>
          <a:p>
            <a:pPr marL="285750" marR="0" lvl="0" indent="-285750" algn="l" rtl="0">
              <a:lnSpc>
                <a:spcPct val="155500"/>
              </a:lnSpc>
              <a:spcBef>
                <a:spcPts val="0"/>
              </a:spcBef>
              <a:spcAft>
                <a:spcPts val="0"/>
              </a:spcAft>
              <a:buClr>
                <a:schemeClr val="dk1"/>
              </a:buClr>
              <a:buSzPts val="1800"/>
              <a:buFont typeface="Arial"/>
              <a:buChar char="•"/>
            </a:pPr>
            <a:r>
              <a:rPr lang="en-US" sz="1800">
                <a:solidFill>
                  <a:schemeClr val="dk1"/>
                </a:solidFill>
                <a:latin typeface="Open Sans"/>
                <a:ea typeface="Open Sans"/>
                <a:cs typeface="Open Sans"/>
                <a:sym typeface="Open Sans"/>
              </a:rPr>
              <a:t>Our main aim is to enhance methods for estimating insurance costs.</a:t>
            </a:r>
            <a:endParaRPr/>
          </a:p>
          <a:p>
            <a:pPr marL="285750" marR="0" lvl="0" indent="-171450" algn="l" rtl="0">
              <a:lnSpc>
                <a:spcPct val="155500"/>
              </a:lnSpc>
              <a:spcBef>
                <a:spcPts val="0"/>
              </a:spcBef>
              <a:spcAft>
                <a:spcPts val="0"/>
              </a:spcAft>
              <a:buClr>
                <a:schemeClr val="dk1"/>
              </a:buClr>
              <a:buSzPts val="1800"/>
              <a:buFont typeface="Arial"/>
              <a:buNone/>
            </a:pPr>
            <a:endParaRPr sz="1800">
              <a:solidFill>
                <a:schemeClr val="dk1"/>
              </a:solidFill>
              <a:latin typeface="Open Sans"/>
              <a:ea typeface="Open Sans"/>
              <a:cs typeface="Open Sans"/>
              <a:sym typeface="Open Sans"/>
            </a:endParaRPr>
          </a:p>
          <a:p>
            <a:pPr marL="285750" marR="0" lvl="0" indent="-174625" algn="l" rtl="0">
              <a:lnSpc>
                <a:spcPct val="159942"/>
              </a:lnSpc>
              <a:spcBef>
                <a:spcPts val="0"/>
              </a:spcBef>
              <a:spcAft>
                <a:spcPts val="0"/>
              </a:spcAft>
              <a:buClr>
                <a:schemeClr val="dk1"/>
              </a:buClr>
              <a:buSzPts val="1750"/>
              <a:buFont typeface="Arial"/>
              <a:buNone/>
            </a:pPr>
            <a:endParaRPr sz="1750">
              <a:solidFill>
                <a:schemeClr val="dk1"/>
              </a:solidFill>
              <a:latin typeface="Open Sans"/>
              <a:ea typeface="Open Sans"/>
              <a:cs typeface="Open Sans"/>
              <a:sym typeface="Open Sans"/>
            </a:endParaRPr>
          </a:p>
        </p:txBody>
      </p:sp>
      <p:pic>
        <p:nvPicPr>
          <p:cNvPr id="27" name="Google Shape;27;p4"/>
          <p:cNvPicPr preferRelativeResize="0"/>
          <p:nvPr/>
        </p:nvPicPr>
        <p:blipFill rotWithShape="1">
          <a:blip r:embed="rId3">
            <a:alphaModFix/>
          </a:blip>
          <a:srcRect t="28791" b="30860"/>
          <a:stretch/>
        </p:blipFill>
        <p:spPr>
          <a:xfrm>
            <a:off x="0" y="-14514"/>
            <a:ext cx="14630397" cy="39406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p:nvPr/>
        </p:nvSpPr>
        <p:spPr>
          <a:xfrm>
            <a:off x="0" y="0"/>
            <a:ext cx="14630400" cy="8229600"/>
          </a:xfrm>
          <a:prstGeom prst="rect">
            <a:avLst/>
          </a:prstGeom>
          <a:solidFill>
            <a:srgbClr val="F7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12800" y="507575"/>
            <a:ext cx="5410500" cy="694500"/>
          </a:xfrm>
          <a:prstGeom prst="rect">
            <a:avLst/>
          </a:prstGeom>
          <a:noFill/>
          <a:ln>
            <a:noFill/>
          </a:ln>
        </p:spPr>
        <p:txBody>
          <a:bodyPr spcFirstLastPara="1" wrap="square" lIns="91425" tIns="45700" rIns="91425" bIns="45700" anchor="t" anchorCtr="0">
            <a:noAutofit/>
          </a:bodyPr>
          <a:lstStyle/>
          <a:p>
            <a:pPr marL="0" marR="0" lvl="0" indent="0" algn="l" rtl="0">
              <a:lnSpc>
                <a:spcPct val="125011"/>
              </a:lnSpc>
              <a:spcBef>
                <a:spcPts val="0"/>
              </a:spcBef>
              <a:spcAft>
                <a:spcPts val="0"/>
              </a:spcAft>
              <a:buClr>
                <a:srgbClr val="443728"/>
              </a:buClr>
              <a:buSzPts val="4374"/>
              <a:buFont typeface="Poppins"/>
              <a:buNone/>
            </a:pPr>
            <a:r>
              <a:rPr lang="en-US" sz="4374" b="1">
                <a:solidFill>
                  <a:srgbClr val="443728"/>
                </a:solidFill>
                <a:latin typeface="Poppins"/>
                <a:ea typeface="Poppins"/>
                <a:cs typeface="Poppins"/>
                <a:sym typeface="Poppins"/>
              </a:rPr>
              <a:t>Literature Review</a:t>
            </a:r>
            <a:endParaRPr sz="4374">
              <a:solidFill>
                <a:schemeClr val="dk1"/>
              </a:solidFill>
              <a:latin typeface="Poppins"/>
              <a:ea typeface="Poppins"/>
              <a:cs typeface="Poppins"/>
              <a:sym typeface="Poppins"/>
            </a:endParaRPr>
          </a:p>
        </p:txBody>
      </p:sp>
      <p:sp>
        <p:nvSpPr>
          <p:cNvPr id="36" name="Google Shape;36;p5"/>
          <p:cNvSpPr/>
          <p:nvPr/>
        </p:nvSpPr>
        <p:spPr>
          <a:xfrm>
            <a:off x="812800" y="1463842"/>
            <a:ext cx="6502400" cy="63717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900" dirty="0">
                <a:solidFill>
                  <a:schemeClr val="dk1"/>
                </a:solidFill>
                <a:latin typeface="Open Sans"/>
                <a:ea typeface="Open Sans"/>
                <a:cs typeface="Open Sans"/>
                <a:sym typeface="Open Sans"/>
              </a:rPr>
              <a:t>Rama Devi </a:t>
            </a:r>
            <a:r>
              <a:rPr lang="en-US" sz="1900" dirty="0" err="1">
                <a:solidFill>
                  <a:schemeClr val="dk1"/>
                </a:solidFill>
                <a:latin typeface="Open Sans"/>
                <a:ea typeface="Open Sans"/>
                <a:cs typeface="Open Sans"/>
                <a:sym typeface="Open Sans"/>
              </a:rPr>
              <a:t>Burri</a:t>
            </a:r>
            <a:r>
              <a:rPr lang="en-US" sz="1900" dirty="0">
                <a:solidFill>
                  <a:schemeClr val="dk1"/>
                </a:solidFill>
                <a:latin typeface="Open Sans"/>
                <a:ea typeface="Open Sans"/>
                <a:cs typeface="Open Sans"/>
                <a:sym typeface="Open Sans"/>
              </a:rPr>
              <a:t>, Ram </a:t>
            </a:r>
            <a:r>
              <a:rPr lang="en-US" sz="1900" dirty="0" err="1">
                <a:solidFill>
                  <a:schemeClr val="dk1"/>
                </a:solidFill>
                <a:latin typeface="Open Sans"/>
                <a:ea typeface="Open Sans"/>
                <a:cs typeface="Open Sans"/>
                <a:sym typeface="Open Sans"/>
              </a:rPr>
              <a:t>Burri</a:t>
            </a:r>
            <a:r>
              <a:rPr lang="en-US" sz="1900" dirty="0">
                <a:solidFill>
                  <a:schemeClr val="dk1"/>
                </a:solidFill>
                <a:latin typeface="Open Sans"/>
                <a:ea typeface="Open Sans"/>
                <a:cs typeface="Open Sans"/>
                <a:sym typeface="Open Sans"/>
              </a:rPr>
              <a:t>, Ramesh Reddy Bojja, Srinivasa Rao </a:t>
            </a:r>
            <a:r>
              <a:rPr lang="en-US" sz="1900" dirty="0" err="1">
                <a:solidFill>
                  <a:schemeClr val="dk1"/>
                </a:solidFill>
                <a:latin typeface="Open Sans"/>
                <a:ea typeface="Open Sans"/>
                <a:cs typeface="Open Sans"/>
                <a:sym typeface="Open Sans"/>
              </a:rPr>
              <a:t>Buruga</a:t>
            </a:r>
            <a:r>
              <a:rPr lang="en-US" sz="1900" dirty="0">
                <a:solidFill>
                  <a:schemeClr val="dk1"/>
                </a:solidFill>
                <a:latin typeface="Open Sans"/>
                <a:ea typeface="Open Sans"/>
                <a:cs typeface="Open Sans"/>
                <a:sym typeface="Open Sans"/>
              </a:rPr>
              <a:t> (2019)</a:t>
            </a:r>
            <a:endParaRPr sz="1900" dirty="0">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900" dirty="0">
                <a:solidFill>
                  <a:schemeClr val="dk1"/>
                </a:solidFill>
                <a:latin typeface="Open Sans"/>
                <a:ea typeface="Open Sans"/>
                <a:cs typeface="Open Sans"/>
                <a:sym typeface="Open Sans"/>
              </a:rPr>
              <a:t>Explored Machine Learning for Insurance Claim Prediction</a:t>
            </a:r>
            <a:endParaRPr sz="1900" dirty="0">
              <a:solidFill>
                <a:schemeClr val="dk1"/>
              </a:solidFill>
              <a:latin typeface="Open Sans"/>
              <a:ea typeface="Open Sans"/>
              <a:cs typeface="Open Sans"/>
              <a:sym typeface="Open Sans"/>
            </a:endParaRPr>
          </a:p>
          <a:p>
            <a:pPr marL="0" marR="0" lvl="0" indent="0" algn="l" rtl="0">
              <a:spcBef>
                <a:spcPts val="0"/>
              </a:spcBef>
              <a:spcAft>
                <a:spcPts val="0"/>
              </a:spcAft>
              <a:buNone/>
            </a:pPr>
            <a:br>
              <a:rPr lang="en-US" sz="1800" dirty="0">
                <a:solidFill>
                  <a:schemeClr val="dk1"/>
                </a:solidFill>
                <a:latin typeface="Open Sans"/>
                <a:ea typeface="Open Sans"/>
                <a:cs typeface="Open Sans"/>
                <a:sym typeface="Open Sans"/>
              </a:rPr>
            </a:br>
            <a:r>
              <a:rPr lang="en-US" sz="1800" dirty="0">
                <a:solidFill>
                  <a:schemeClr val="dk1"/>
                </a:solidFill>
                <a:latin typeface="Open Sans"/>
                <a:ea typeface="Open Sans"/>
                <a:cs typeface="Open Sans"/>
                <a:sym typeface="Open Sans"/>
              </a:rPr>
              <a:t>In this paper, they survey the state-of-the-art machine learning (ML) for insurance claim prediction. ML has had a significant impact on insurance claim prediction, with ML-powered systems now being used to predict the likelihood of a customer filing a claim, the severity of a claim, and the type of claim with high accuracy. However, there are still challenges that need to be addressed before ML can be more widely adopted for insurance claim prediction, such as the need for high-quality training data, the need to develop ML models that are robust to noise and ambiguity in the data, and the need to ensure that ML models are fair and unbiased. Despite the challenges, they concluded that ML has the potential to revolutionize the insurance industry by helping insurers reduce costs and provide better service to their customers.</a:t>
            </a:r>
            <a:endParaRPr sz="1800" dirty="0">
              <a:solidFill>
                <a:schemeClr val="dk1"/>
              </a:solidFill>
              <a:latin typeface="Open Sans"/>
              <a:ea typeface="Open Sans"/>
              <a:cs typeface="Open Sans"/>
              <a:sym typeface="Open Sans"/>
            </a:endParaRPr>
          </a:p>
          <a:p>
            <a:pPr marL="0" marR="0" lvl="0" indent="0" algn="l" rtl="0">
              <a:spcBef>
                <a:spcPts val="0"/>
              </a:spcBef>
              <a:spcAft>
                <a:spcPts val="0"/>
              </a:spcAft>
              <a:buNone/>
            </a:pPr>
            <a:br>
              <a:rPr lang="en-US" sz="1300" dirty="0">
                <a:solidFill>
                  <a:schemeClr val="dk1"/>
                </a:solidFill>
                <a:latin typeface="Open Sans"/>
                <a:ea typeface="Open Sans"/>
                <a:cs typeface="Open Sans"/>
                <a:sym typeface="Open Sans"/>
              </a:rPr>
            </a:br>
            <a:br>
              <a:rPr lang="en-US" sz="1300" dirty="0">
                <a:solidFill>
                  <a:schemeClr val="dk1"/>
                </a:solidFill>
                <a:latin typeface="Open Sans"/>
                <a:ea typeface="Open Sans"/>
                <a:cs typeface="Open Sans"/>
                <a:sym typeface="Open Sans"/>
              </a:rPr>
            </a:br>
            <a:endParaRPr sz="1300" dirty="0">
              <a:solidFill>
                <a:schemeClr val="dk1"/>
              </a:solidFill>
              <a:latin typeface="Open Sans"/>
              <a:ea typeface="Open Sans"/>
              <a:cs typeface="Open Sans"/>
              <a:sym typeface="Open Sans"/>
            </a:endParaRPr>
          </a:p>
          <a:p>
            <a:pPr marL="0" marR="0" lvl="0" indent="0" algn="l" rtl="0">
              <a:spcBef>
                <a:spcPts val="0"/>
              </a:spcBef>
              <a:spcAft>
                <a:spcPts val="0"/>
              </a:spcAft>
              <a:buNone/>
            </a:pPr>
            <a:br>
              <a:rPr lang="en-US" sz="1300" dirty="0">
                <a:solidFill>
                  <a:schemeClr val="dk1"/>
                </a:solidFill>
                <a:latin typeface="Open Sans"/>
                <a:ea typeface="Open Sans"/>
                <a:cs typeface="Open Sans"/>
                <a:sym typeface="Open Sans"/>
              </a:rPr>
            </a:br>
            <a:endParaRPr sz="1300" b="1" dirty="0">
              <a:solidFill>
                <a:schemeClr val="dk1"/>
              </a:solidFill>
              <a:latin typeface="Open Sans"/>
              <a:ea typeface="Open Sans"/>
              <a:cs typeface="Open Sans"/>
              <a:sym typeface="Open Sans"/>
            </a:endParaRPr>
          </a:p>
          <a:p>
            <a:pPr marL="0" marR="0" lvl="0" indent="0" algn="l" rtl="0">
              <a:spcBef>
                <a:spcPts val="0"/>
              </a:spcBef>
              <a:spcAft>
                <a:spcPts val="0"/>
              </a:spcAft>
              <a:buNone/>
            </a:pPr>
            <a:endParaRPr sz="1300" b="1" dirty="0">
              <a:solidFill>
                <a:schemeClr val="dk1"/>
              </a:solidFill>
              <a:latin typeface="Open Sans"/>
              <a:ea typeface="Open Sans"/>
              <a:cs typeface="Open Sans"/>
              <a:sym typeface="Open Sans"/>
            </a:endParaRPr>
          </a:p>
          <a:p>
            <a:pPr marL="0" marR="0" lvl="0" indent="0" algn="l" rtl="0">
              <a:spcBef>
                <a:spcPts val="0"/>
              </a:spcBef>
              <a:spcAft>
                <a:spcPts val="0"/>
              </a:spcAft>
              <a:buNone/>
            </a:pPr>
            <a:endParaRPr sz="1300" dirty="0">
              <a:solidFill>
                <a:schemeClr val="dk1"/>
              </a:solidFill>
              <a:latin typeface="Open Sans"/>
              <a:ea typeface="Open Sans"/>
              <a:cs typeface="Open Sans"/>
              <a:sym typeface="Open Sans"/>
            </a:endParaRPr>
          </a:p>
        </p:txBody>
      </p:sp>
      <p:pic>
        <p:nvPicPr>
          <p:cNvPr id="37" name="Google Shape;37;p5" descr="Free A Paper beside a Person Typing on a Laptop Stock Photo"/>
          <p:cNvPicPr preferRelativeResize="0"/>
          <p:nvPr/>
        </p:nvPicPr>
        <p:blipFill rotWithShape="1">
          <a:blip r:embed="rId3">
            <a:alphaModFix/>
          </a:blip>
          <a:srcRect l="4530" r="41436"/>
          <a:stretch/>
        </p:blipFill>
        <p:spPr>
          <a:xfrm>
            <a:off x="8698306" y="0"/>
            <a:ext cx="5939528" cy="82443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6"/>
          <p:cNvSpPr/>
          <p:nvPr/>
        </p:nvSpPr>
        <p:spPr>
          <a:xfrm>
            <a:off x="1370176" y="443325"/>
            <a:ext cx="12054600" cy="694500"/>
          </a:xfrm>
          <a:prstGeom prst="rect">
            <a:avLst/>
          </a:prstGeom>
          <a:noFill/>
          <a:ln>
            <a:noFill/>
          </a:ln>
        </p:spPr>
        <p:txBody>
          <a:bodyPr spcFirstLastPara="1" wrap="square" lIns="91425" tIns="45700" rIns="91425" bIns="45700" anchor="t" anchorCtr="0">
            <a:noAutofit/>
          </a:bodyPr>
          <a:lstStyle/>
          <a:p>
            <a:pPr marL="0" marR="0" lvl="0" indent="0" algn="ctr" rtl="0">
              <a:lnSpc>
                <a:spcPct val="125011"/>
              </a:lnSpc>
              <a:spcBef>
                <a:spcPts val="0"/>
              </a:spcBef>
              <a:spcAft>
                <a:spcPts val="0"/>
              </a:spcAft>
              <a:buClr>
                <a:srgbClr val="443728"/>
              </a:buClr>
              <a:buSzPts val="4374"/>
              <a:buFont typeface="Poppins"/>
              <a:buNone/>
            </a:pPr>
            <a:r>
              <a:rPr lang="en-US" sz="4074" b="1">
                <a:solidFill>
                  <a:srgbClr val="443728"/>
                </a:solidFill>
                <a:latin typeface="Poppins"/>
                <a:ea typeface="Poppins"/>
                <a:cs typeface="Poppins"/>
                <a:sym typeface="Poppins"/>
              </a:rPr>
              <a:t>Objective and Need for Predicting Health Insurance</a:t>
            </a:r>
            <a:endParaRPr sz="4074">
              <a:solidFill>
                <a:schemeClr val="dk1"/>
              </a:solidFill>
              <a:latin typeface="Poppins"/>
              <a:ea typeface="Poppins"/>
              <a:cs typeface="Poppins"/>
              <a:sym typeface="Poppins"/>
            </a:endParaRPr>
          </a:p>
        </p:txBody>
      </p:sp>
      <p:sp>
        <p:nvSpPr>
          <p:cNvPr id="43" name="Google Shape;43;p6"/>
          <p:cNvSpPr/>
          <p:nvPr/>
        </p:nvSpPr>
        <p:spPr>
          <a:xfrm>
            <a:off x="7590486" y="5399241"/>
            <a:ext cx="5771100" cy="3416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Open Sans"/>
                <a:ea typeface="Open Sans"/>
                <a:cs typeface="Open Sans"/>
                <a:sym typeface="Open Sans"/>
              </a:rPr>
              <a:t>Need:</a:t>
            </a:r>
            <a:endParaRPr sz="2400" b="1">
              <a:solidFill>
                <a:schemeClr val="dk1"/>
              </a:solidFill>
              <a:latin typeface="Open Sans"/>
              <a:ea typeface="Open Sans"/>
              <a:cs typeface="Open Sans"/>
              <a:sym typeface="Open Sans"/>
            </a:endParaRPr>
          </a:p>
          <a:p>
            <a:pPr marL="342900" marR="0" lvl="0" indent="-330200" algn="l" rtl="0">
              <a:spcBef>
                <a:spcPts val="0"/>
              </a:spcBef>
              <a:spcAft>
                <a:spcPts val="0"/>
              </a:spcAft>
              <a:buClr>
                <a:schemeClr val="dk1"/>
              </a:buClr>
              <a:buSzPts val="2200"/>
              <a:buFont typeface="Arial"/>
              <a:buChar char="•"/>
            </a:pPr>
            <a:r>
              <a:rPr lang="en-US" sz="2200">
                <a:solidFill>
                  <a:schemeClr val="dk1"/>
                </a:solidFill>
                <a:latin typeface="Open Sans"/>
                <a:ea typeface="Open Sans"/>
                <a:cs typeface="Open Sans"/>
                <a:sym typeface="Open Sans"/>
              </a:rPr>
              <a:t>Budgeting and Financial Planning</a:t>
            </a:r>
            <a:endParaRPr sz="2200">
              <a:solidFill>
                <a:schemeClr val="dk1"/>
              </a:solidFill>
              <a:latin typeface="Open Sans"/>
              <a:ea typeface="Open Sans"/>
              <a:cs typeface="Open Sans"/>
              <a:sym typeface="Open Sans"/>
            </a:endParaRPr>
          </a:p>
          <a:p>
            <a:pPr marL="342900" marR="0" lvl="0" indent="-330200" algn="l" rtl="0">
              <a:spcBef>
                <a:spcPts val="0"/>
              </a:spcBef>
              <a:spcAft>
                <a:spcPts val="0"/>
              </a:spcAft>
              <a:buClr>
                <a:schemeClr val="dk1"/>
              </a:buClr>
              <a:buSzPts val="2200"/>
              <a:buFont typeface="Arial"/>
              <a:buChar char="•"/>
            </a:pPr>
            <a:r>
              <a:rPr lang="en-US" sz="2200">
                <a:solidFill>
                  <a:schemeClr val="dk1"/>
                </a:solidFill>
                <a:latin typeface="Open Sans"/>
                <a:ea typeface="Open Sans"/>
                <a:cs typeface="Open Sans"/>
                <a:sym typeface="Open Sans"/>
              </a:rPr>
              <a:t>Policy Planning and Decision-Making</a:t>
            </a:r>
            <a:endParaRPr sz="2200">
              <a:solidFill>
                <a:schemeClr val="dk1"/>
              </a:solidFill>
              <a:latin typeface="Open Sans"/>
              <a:ea typeface="Open Sans"/>
              <a:cs typeface="Open Sans"/>
              <a:sym typeface="Open Sans"/>
            </a:endParaRPr>
          </a:p>
          <a:p>
            <a:pPr marL="342900" marR="0" lvl="0" indent="-330200" algn="l" rtl="0">
              <a:spcBef>
                <a:spcPts val="0"/>
              </a:spcBef>
              <a:spcAft>
                <a:spcPts val="0"/>
              </a:spcAft>
              <a:buClr>
                <a:schemeClr val="dk1"/>
              </a:buClr>
              <a:buSzPts val="2200"/>
              <a:buFont typeface="Arial"/>
              <a:buChar char="•"/>
            </a:pPr>
            <a:r>
              <a:rPr lang="en-US" sz="2200">
                <a:solidFill>
                  <a:schemeClr val="dk1"/>
                </a:solidFill>
                <a:latin typeface="Open Sans"/>
                <a:ea typeface="Open Sans"/>
                <a:cs typeface="Open Sans"/>
                <a:sym typeface="Open Sans"/>
              </a:rPr>
              <a:t>Fraud Detection and Prevention</a:t>
            </a:r>
            <a:endParaRPr sz="2200">
              <a:solidFill>
                <a:schemeClr val="dk1"/>
              </a:solidFill>
              <a:latin typeface="Open Sans"/>
              <a:ea typeface="Open Sans"/>
              <a:cs typeface="Open Sans"/>
              <a:sym typeface="Open Sans"/>
            </a:endParaRPr>
          </a:p>
        </p:txBody>
      </p:sp>
      <p:pic>
        <p:nvPicPr>
          <p:cNvPr id="44" name="Google Shape;44;p6"/>
          <p:cNvPicPr preferRelativeResize="0"/>
          <p:nvPr/>
        </p:nvPicPr>
        <p:blipFill>
          <a:blip r:embed="rId3">
            <a:alphaModFix/>
          </a:blip>
          <a:stretch>
            <a:fillRect/>
          </a:stretch>
        </p:blipFill>
        <p:spPr>
          <a:xfrm>
            <a:off x="1157025" y="3198000"/>
            <a:ext cx="6110001" cy="3197575"/>
          </a:xfrm>
          <a:prstGeom prst="rect">
            <a:avLst/>
          </a:prstGeom>
          <a:noFill/>
          <a:ln>
            <a:noFill/>
          </a:ln>
        </p:spPr>
      </p:pic>
      <p:sp>
        <p:nvSpPr>
          <p:cNvPr id="45" name="Google Shape;45;p6"/>
          <p:cNvSpPr txBox="1"/>
          <p:nvPr/>
        </p:nvSpPr>
        <p:spPr>
          <a:xfrm>
            <a:off x="7590475" y="2594225"/>
            <a:ext cx="6241800" cy="263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400" b="1">
                <a:solidFill>
                  <a:schemeClr val="dk1"/>
                </a:solidFill>
                <a:latin typeface="Open Sans"/>
                <a:ea typeface="Open Sans"/>
                <a:cs typeface="Open Sans"/>
                <a:sym typeface="Open Sans"/>
              </a:rPr>
              <a:t>Objective:</a:t>
            </a:r>
            <a:endParaRPr sz="3200" b="1">
              <a:solidFill>
                <a:schemeClr val="dk1"/>
              </a:solidFill>
              <a:latin typeface="Open Sans"/>
              <a:ea typeface="Open Sans"/>
              <a:cs typeface="Open Sans"/>
              <a:sym typeface="Open Sans"/>
            </a:endParaRPr>
          </a:p>
          <a:p>
            <a:pPr marL="0" lvl="0" indent="0" algn="l" rtl="0">
              <a:lnSpc>
                <a:spcPct val="115000"/>
              </a:lnSpc>
              <a:spcBef>
                <a:spcPts val="1000"/>
              </a:spcBef>
              <a:spcAft>
                <a:spcPts val="0"/>
              </a:spcAft>
              <a:buNone/>
            </a:pPr>
            <a:r>
              <a:rPr lang="en-US" sz="2200">
                <a:solidFill>
                  <a:schemeClr val="dk1"/>
                </a:solidFill>
                <a:latin typeface="Open Sans"/>
                <a:ea typeface="Open Sans"/>
                <a:cs typeface="Open Sans"/>
                <a:sym typeface="Open Sans"/>
              </a:rPr>
              <a:t>The goal of this project is to give an estimate of how much they need on their individual health situation and  Build a solution that should able to predict the premium of the personal for health insurance.</a:t>
            </a:r>
            <a:endParaRPr sz="22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7"/>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endParaRPr>
              <a:solidFill>
                <a:schemeClr val="dk1"/>
              </a:solidFill>
              <a:latin typeface="Open Sans"/>
              <a:ea typeface="Open Sans"/>
              <a:cs typeface="Open Sans"/>
              <a:sym typeface="Open Sans"/>
            </a:endParaRPr>
          </a:p>
          <a:p>
            <a:pPr marL="0" lvl="0" indent="0" algn="just" rtl="0">
              <a:lnSpc>
                <a:spcPct val="150000"/>
              </a:lnSpc>
              <a:spcBef>
                <a:spcPts val="0"/>
              </a:spcBef>
              <a:spcAft>
                <a:spcPts val="0"/>
              </a:spcAft>
              <a:buNone/>
            </a:pPr>
            <a:endParaRPr>
              <a:solidFill>
                <a:schemeClr val="dk1"/>
              </a:solidFill>
              <a:latin typeface="Open Sans"/>
              <a:ea typeface="Open Sans"/>
              <a:cs typeface="Open Sans"/>
              <a:sym typeface="Open Sans"/>
            </a:endParaRPr>
          </a:p>
          <a:p>
            <a:pPr marL="0" lvl="0" indent="0" algn="just" rtl="0">
              <a:lnSpc>
                <a:spcPct val="150000"/>
              </a:lnSpc>
              <a:spcBef>
                <a:spcPts val="0"/>
              </a:spcBef>
              <a:spcAft>
                <a:spcPts val="0"/>
              </a:spcAft>
              <a:buClr>
                <a:schemeClr val="dk1"/>
              </a:buClr>
              <a:buSzPts val="1100"/>
              <a:buFont typeface="Arial"/>
              <a:buNone/>
            </a:pPr>
            <a:endParaRPr>
              <a:solidFill>
                <a:schemeClr val="dk1"/>
              </a:solidFill>
              <a:latin typeface="Open Sans"/>
              <a:ea typeface="Open Sans"/>
              <a:cs typeface="Open Sans"/>
              <a:sym typeface="Open Sans"/>
            </a:endParaRPr>
          </a:p>
        </p:txBody>
      </p:sp>
      <p:sp>
        <p:nvSpPr>
          <p:cNvPr id="51" name="Google Shape;51;p7"/>
          <p:cNvSpPr/>
          <p:nvPr/>
        </p:nvSpPr>
        <p:spPr>
          <a:xfrm>
            <a:off x="3161555" y="565275"/>
            <a:ext cx="8307300" cy="744900"/>
          </a:xfrm>
          <a:prstGeom prst="rect">
            <a:avLst/>
          </a:prstGeom>
          <a:noFill/>
          <a:ln>
            <a:noFill/>
          </a:ln>
        </p:spPr>
        <p:txBody>
          <a:bodyPr spcFirstLastPara="1" wrap="square" lIns="91425" tIns="45700" rIns="91425" bIns="45700" anchor="t" anchorCtr="0">
            <a:noAutofit/>
          </a:bodyPr>
          <a:lstStyle/>
          <a:p>
            <a:pPr marL="0" marR="0" lvl="0" indent="0" algn="ctr" rtl="0">
              <a:lnSpc>
                <a:spcPct val="124272"/>
              </a:lnSpc>
              <a:spcBef>
                <a:spcPts val="0"/>
              </a:spcBef>
              <a:spcAft>
                <a:spcPts val="0"/>
              </a:spcAft>
              <a:buClr>
                <a:srgbClr val="443728"/>
              </a:buClr>
              <a:buSzPts val="4400"/>
              <a:buFont typeface="Poppins"/>
              <a:buNone/>
            </a:pPr>
            <a:r>
              <a:rPr lang="en-US" sz="4400" b="1">
                <a:solidFill>
                  <a:srgbClr val="443728"/>
                </a:solidFill>
                <a:latin typeface="Poppins"/>
                <a:ea typeface="Poppins"/>
                <a:cs typeface="Poppins"/>
                <a:sym typeface="Poppins"/>
              </a:rPr>
              <a:t>Technologies Used</a:t>
            </a:r>
            <a:endParaRPr sz="4400">
              <a:solidFill>
                <a:schemeClr val="dk1"/>
              </a:solidFill>
              <a:latin typeface="Poppins"/>
              <a:ea typeface="Poppins"/>
              <a:cs typeface="Poppins"/>
              <a:sym typeface="Poppins"/>
            </a:endParaRPr>
          </a:p>
        </p:txBody>
      </p:sp>
      <p:sp>
        <p:nvSpPr>
          <p:cNvPr id="52" name="Google Shape;52;p7"/>
          <p:cNvSpPr txBox="1"/>
          <p:nvPr/>
        </p:nvSpPr>
        <p:spPr>
          <a:xfrm>
            <a:off x="1201800" y="1692950"/>
            <a:ext cx="12226800" cy="58998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Open Sans"/>
              <a:buAutoNum type="arabicPeriod"/>
            </a:pPr>
            <a:r>
              <a:rPr lang="en-US" sz="1600" b="1">
                <a:solidFill>
                  <a:schemeClr val="dk1"/>
                </a:solidFill>
                <a:latin typeface="Open Sans"/>
                <a:ea typeface="Open Sans"/>
                <a:cs typeface="Open Sans"/>
                <a:sym typeface="Open Sans"/>
              </a:rPr>
              <a:t>Python:</a:t>
            </a:r>
            <a:endParaRPr sz="1600" b="1">
              <a:solidFill>
                <a:schemeClr val="dk1"/>
              </a:solidFill>
              <a:latin typeface="Open Sans"/>
              <a:ea typeface="Open Sans"/>
              <a:cs typeface="Open Sans"/>
              <a:sym typeface="Open Sans"/>
            </a:endParaRPr>
          </a:p>
          <a:p>
            <a:pPr marL="0" lvl="0" indent="0" algn="just" rtl="0">
              <a:lnSpc>
                <a:spcPct val="150000"/>
              </a:lnSpc>
              <a:spcBef>
                <a:spcPts val="0"/>
              </a:spcBef>
              <a:spcAft>
                <a:spcPts val="0"/>
              </a:spcAft>
              <a:buClr>
                <a:schemeClr val="dk1"/>
              </a:buClr>
              <a:buSzPts val="1100"/>
              <a:buFont typeface="Arial"/>
              <a:buNone/>
            </a:pPr>
            <a:r>
              <a:rPr lang="en-US" sz="1600">
                <a:solidFill>
                  <a:schemeClr val="dk1"/>
                </a:solidFill>
                <a:latin typeface="Open Sans"/>
                <a:ea typeface="Open Sans"/>
                <a:cs typeface="Open Sans"/>
                <a:sym typeface="Open Sans"/>
              </a:rPr>
              <a:t>Python plays a pivotal role in our health insurance cost prediction system, serving as the primary programming language that enables data analysis, machine learning, and web-based user interface development. </a:t>
            </a:r>
            <a:endParaRPr sz="1600">
              <a:solidFill>
                <a:schemeClr val="dk1"/>
              </a:solidFill>
              <a:latin typeface="Open Sans"/>
              <a:ea typeface="Open Sans"/>
              <a:cs typeface="Open Sans"/>
              <a:sym typeface="Open Sans"/>
            </a:endParaRPr>
          </a:p>
          <a:p>
            <a:pPr marL="0" lvl="0" indent="0" algn="just" rtl="0">
              <a:lnSpc>
                <a:spcPct val="150000"/>
              </a:lnSpc>
              <a:spcBef>
                <a:spcPts val="0"/>
              </a:spcBef>
              <a:spcAft>
                <a:spcPts val="0"/>
              </a:spcAft>
              <a:buClr>
                <a:schemeClr val="dk1"/>
              </a:buClr>
              <a:buSzPts val="1100"/>
              <a:buFont typeface="Arial"/>
              <a:buNone/>
            </a:pPr>
            <a:endParaRPr sz="1600">
              <a:solidFill>
                <a:schemeClr val="dk1"/>
              </a:solidFill>
              <a:latin typeface="Open Sans"/>
              <a:ea typeface="Open Sans"/>
              <a:cs typeface="Open Sans"/>
              <a:sym typeface="Open Sans"/>
            </a:endParaRPr>
          </a:p>
          <a:p>
            <a:pPr marL="457200" lvl="0" indent="-330200" algn="just" rtl="0">
              <a:lnSpc>
                <a:spcPct val="150000"/>
              </a:lnSpc>
              <a:spcBef>
                <a:spcPts val="0"/>
              </a:spcBef>
              <a:spcAft>
                <a:spcPts val="0"/>
              </a:spcAft>
              <a:buClr>
                <a:schemeClr val="dk1"/>
              </a:buClr>
              <a:buSzPts val="1600"/>
              <a:buFont typeface="Open Sans"/>
              <a:buAutoNum type="arabicPeriod"/>
            </a:pPr>
            <a:r>
              <a:rPr lang="en-US" sz="1600" b="1">
                <a:solidFill>
                  <a:schemeClr val="dk1"/>
                </a:solidFill>
                <a:latin typeface="Open Sans"/>
                <a:ea typeface="Open Sans"/>
                <a:cs typeface="Open Sans"/>
                <a:sym typeface="Open Sans"/>
              </a:rPr>
              <a:t> HTML, CSS, and JavaScript:</a:t>
            </a:r>
            <a:endParaRPr sz="1600" b="1">
              <a:solidFill>
                <a:schemeClr val="dk1"/>
              </a:solidFill>
              <a:latin typeface="Open Sans"/>
              <a:ea typeface="Open Sans"/>
              <a:cs typeface="Open Sans"/>
              <a:sym typeface="Open Sans"/>
            </a:endParaRPr>
          </a:p>
          <a:p>
            <a:pPr marL="0" lvl="0" indent="0" algn="just" rtl="0">
              <a:lnSpc>
                <a:spcPct val="150000"/>
              </a:lnSpc>
              <a:spcBef>
                <a:spcPts val="0"/>
              </a:spcBef>
              <a:spcAft>
                <a:spcPts val="0"/>
              </a:spcAft>
              <a:buClr>
                <a:schemeClr val="dk1"/>
              </a:buClr>
              <a:buSzPts val="1100"/>
              <a:buFont typeface="Arial"/>
              <a:buNone/>
            </a:pPr>
            <a:r>
              <a:rPr lang="en-US" sz="1600">
                <a:solidFill>
                  <a:schemeClr val="dk1"/>
                </a:solidFill>
                <a:latin typeface="Open Sans"/>
                <a:ea typeface="Open Sans"/>
                <a:cs typeface="Open Sans"/>
                <a:sym typeface="Open Sans"/>
              </a:rPr>
              <a:t>HTML, CSS, and JavaScript collectively contribute to the development of an interactive and user-friendly user interface for our health insurance cost prediction system.</a:t>
            </a:r>
            <a:endParaRPr sz="1600">
              <a:solidFill>
                <a:schemeClr val="dk1"/>
              </a:solidFill>
              <a:latin typeface="Open Sans"/>
              <a:ea typeface="Open Sans"/>
              <a:cs typeface="Open Sans"/>
              <a:sym typeface="Open Sans"/>
            </a:endParaRPr>
          </a:p>
          <a:p>
            <a:pPr marL="0" lvl="0" indent="0" algn="just" rtl="0">
              <a:lnSpc>
                <a:spcPct val="150000"/>
              </a:lnSpc>
              <a:spcBef>
                <a:spcPts val="0"/>
              </a:spcBef>
              <a:spcAft>
                <a:spcPts val="0"/>
              </a:spcAft>
              <a:buClr>
                <a:schemeClr val="dk1"/>
              </a:buClr>
              <a:buSzPts val="1100"/>
              <a:buFont typeface="Arial"/>
              <a:buNone/>
            </a:pPr>
            <a:endParaRPr sz="1600">
              <a:solidFill>
                <a:schemeClr val="dk1"/>
              </a:solidFill>
              <a:latin typeface="Open Sans"/>
              <a:ea typeface="Open Sans"/>
              <a:cs typeface="Open Sans"/>
              <a:sym typeface="Open Sans"/>
            </a:endParaRPr>
          </a:p>
          <a:p>
            <a:pPr marL="457200" lvl="0" indent="-330200" algn="just" rtl="0">
              <a:lnSpc>
                <a:spcPct val="150000"/>
              </a:lnSpc>
              <a:spcBef>
                <a:spcPts val="0"/>
              </a:spcBef>
              <a:spcAft>
                <a:spcPts val="0"/>
              </a:spcAft>
              <a:buClr>
                <a:schemeClr val="dk1"/>
              </a:buClr>
              <a:buSzPts val="1600"/>
              <a:buFont typeface="Open Sans"/>
              <a:buAutoNum type="arabicPeriod"/>
            </a:pPr>
            <a:r>
              <a:rPr lang="en-US" sz="1600" b="1">
                <a:solidFill>
                  <a:schemeClr val="dk1"/>
                </a:solidFill>
                <a:latin typeface="Open Sans"/>
                <a:ea typeface="Open Sans"/>
                <a:cs typeface="Open Sans"/>
                <a:sym typeface="Open Sans"/>
              </a:rPr>
              <a:t> Libraries Imported</a:t>
            </a:r>
            <a:endParaRPr sz="1600">
              <a:solidFill>
                <a:schemeClr val="dk1"/>
              </a:solidFill>
              <a:latin typeface="Open Sans"/>
              <a:ea typeface="Open Sans"/>
              <a:cs typeface="Open Sans"/>
              <a:sym typeface="Open Sans"/>
            </a:endParaRPr>
          </a:p>
          <a:p>
            <a:pPr marL="0" lvl="0" indent="0" algn="just" rtl="0">
              <a:lnSpc>
                <a:spcPct val="150000"/>
              </a:lnSpc>
              <a:spcBef>
                <a:spcPts val="0"/>
              </a:spcBef>
              <a:spcAft>
                <a:spcPts val="0"/>
              </a:spcAft>
              <a:buClr>
                <a:schemeClr val="dk1"/>
              </a:buClr>
              <a:buSzPts val="1100"/>
              <a:buFont typeface="Arial"/>
              <a:buNone/>
            </a:pPr>
            <a:r>
              <a:rPr lang="en-US" sz="1600">
                <a:solidFill>
                  <a:schemeClr val="dk1"/>
                </a:solidFill>
                <a:latin typeface="Open Sans"/>
                <a:ea typeface="Open Sans"/>
                <a:cs typeface="Open Sans"/>
                <a:sym typeface="Open Sans"/>
              </a:rPr>
              <a:t>Our health insurance cost prediction system leverages a range of libraries and frameworks to accomplish various tasks, from data processing to machine learning and web development.</a:t>
            </a:r>
            <a:endParaRPr sz="1600">
              <a:solidFill>
                <a:schemeClr val="dk1"/>
              </a:solidFill>
              <a:latin typeface="Open Sans"/>
              <a:ea typeface="Open Sans"/>
              <a:cs typeface="Open Sans"/>
              <a:sym typeface="Open Sans"/>
            </a:endParaRPr>
          </a:p>
          <a:p>
            <a:pPr marL="457200" lvl="0" indent="-330200" algn="just" rtl="0">
              <a:lnSpc>
                <a:spcPct val="150000"/>
              </a:lnSpc>
              <a:spcBef>
                <a:spcPts val="0"/>
              </a:spcBef>
              <a:spcAft>
                <a:spcPts val="0"/>
              </a:spcAft>
              <a:buClr>
                <a:schemeClr val="dk1"/>
              </a:buClr>
              <a:buSzPts val="1600"/>
              <a:buFont typeface="Open Sans"/>
              <a:buAutoNum type="arabicParenR"/>
            </a:pPr>
            <a:r>
              <a:rPr lang="en-US" sz="1600">
                <a:solidFill>
                  <a:schemeClr val="dk1"/>
                </a:solidFill>
                <a:latin typeface="Open Sans"/>
                <a:ea typeface="Open Sans"/>
                <a:cs typeface="Open Sans"/>
                <a:sym typeface="Open Sans"/>
              </a:rPr>
              <a:t>Scikit-learn</a:t>
            </a:r>
            <a:endParaRPr sz="1600">
              <a:solidFill>
                <a:schemeClr val="dk1"/>
              </a:solidFill>
              <a:latin typeface="Open Sans"/>
              <a:ea typeface="Open Sans"/>
              <a:cs typeface="Open Sans"/>
              <a:sym typeface="Open Sans"/>
            </a:endParaRPr>
          </a:p>
          <a:p>
            <a:pPr marL="457200" lvl="0" indent="-330200" algn="just" rtl="0">
              <a:lnSpc>
                <a:spcPct val="150000"/>
              </a:lnSpc>
              <a:spcBef>
                <a:spcPts val="0"/>
              </a:spcBef>
              <a:spcAft>
                <a:spcPts val="0"/>
              </a:spcAft>
              <a:buClr>
                <a:schemeClr val="dk1"/>
              </a:buClr>
              <a:buSzPts val="1600"/>
              <a:buFont typeface="Open Sans"/>
              <a:buAutoNum type="arabicParenR"/>
            </a:pPr>
            <a:r>
              <a:rPr lang="en-US" sz="1600">
                <a:solidFill>
                  <a:schemeClr val="dk1"/>
                </a:solidFill>
                <a:latin typeface="Open Sans"/>
                <a:ea typeface="Open Sans"/>
                <a:cs typeface="Open Sans"/>
                <a:sym typeface="Open Sans"/>
              </a:rPr>
              <a:t>Pandas</a:t>
            </a:r>
            <a:endParaRPr sz="1600">
              <a:solidFill>
                <a:schemeClr val="dk1"/>
              </a:solidFill>
              <a:latin typeface="Open Sans"/>
              <a:ea typeface="Open Sans"/>
              <a:cs typeface="Open Sans"/>
              <a:sym typeface="Open Sans"/>
            </a:endParaRPr>
          </a:p>
          <a:p>
            <a:pPr marL="457200" lvl="0" indent="-330200" algn="just" rtl="0">
              <a:lnSpc>
                <a:spcPct val="150000"/>
              </a:lnSpc>
              <a:spcBef>
                <a:spcPts val="0"/>
              </a:spcBef>
              <a:spcAft>
                <a:spcPts val="0"/>
              </a:spcAft>
              <a:buClr>
                <a:schemeClr val="dk1"/>
              </a:buClr>
              <a:buSzPts val="1600"/>
              <a:buFont typeface="Open Sans"/>
              <a:buAutoNum type="arabicParenR"/>
            </a:pPr>
            <a:r>
              <a:rPr lang="en-US" sz="1600">
                <a:solidFill>
                  <a:schemeClr val="dk1"/>
                </a:solidFill>
                <a:latin typeface="Open Sans"/>
                <a:ea typeface="Open Sans"/>
                <a:cs typeface="Open Sans"/>
                <a:sym typeface="Open Sans"/>
              </a:rPr>
              <a:t>NumPy</a:t>
            </a:r>
            <a:endParaRPr sz="16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p:nvPr/>
        </p:nvSpPr>
        <p:spPr>
          <a:xfrm>
            <a:off x="0" y="0"/>
            <a:ext cx="14630400" cy="8229600"/>
          </a:xfrm>
          <a:prstGeom prst="rect">
            <a:avLst/>
          </a:prstGeom>
          <a:solidFill>
            <a:srgbClr val="F7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0" y="0"/>
            <a:ext cx="14630400" cy="8229600"/>
          </a:xfrm>
          <a:prstGeom prst="rect">
            <a:avLst/>
          </a:prstGeom>
          <a:solidFill>
            <a:srgbClr val="FFFCFA"/>
          </a:solidFill>
          <a:ln w="132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4489773" y="537450"/>
            <a:ext cx="7343700" cy="6642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443728"/>
              </a:buClr>
              <a:buSzPts val="4184"/>
              <a:buFont typeface="Poppins"/>
              <a:buNone/>
            </a:pPr>
            <a:r>
              <a:rPr lang="en-US" sz="4184" b="1">
                <a:solidFill>
                  <a:srgbClr val="443728"/>
                </a:solidFill>
                <a:latin typeface="Poppins"/>
                <a:ea typeface="Poppins"/>
                <a:cs typeface="Poppins"/>
                <a:sym typeface="Poppins"/>
              </a:rPr>
              <a:t>Model Development</a:t>
            </a:r>
            <a:endParaRPr sz="4184">
              <a:solidFill>
                <a:schemeClr val="dk1"/>
              </a:solidFill>
              <a:latin typeface="Poppins"/>
              <a:ea typeface="Poppins"/>
              <a:cs typeface="Poppins"/>
              <a:sym typeface="Poppins"/>
            </a:endParaRPr>
          </a:p>
        </p:txBody>
      </p:sp>
      <p:sp>
        <p:nvSpPr>
          <p:cNvPr id="61" name="Google Shape;61;p8"/>
          <p:cNvSpPr/>
          <p:nvPr/>
        </p:nvSpPr>
        <p:spPr>
          <a:xfrm>
            <a:off x="697145" y="1803319"/>
            <a:ext cx="45719" cy="5497367"/>
          </a:xfrm>
          <a:prstGeom prst="rect">
            <a:avLst/>
          </a:prstGeom>
          <a:solidFill>
            <a:srgbClr val="D7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88160" y="2080379"/>
            <a:ext cx="743903" cy="42505"/>
          </a:xfrm>
          <a:prstGeom prst="rect">
            <a:avLst/>
          </a:prstGeom>
          <a:solidFill>
            <a:srgbClr val="D7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479319" y="1883807"/>
            <a:ext cx="478155" cy="478155"/>
          </a:xfrm>
          <a:prstGeom prst="roundRect">
            <a:avLst>
              <a:gd name="adj" fmla="val 20004"/>
            </a:avLst>
          </a:prstGeom>
          <a:solidFill>
            <a:srgbClr val="EBE2E0"/>
          </a:solidFill>
          <a:ln w="13200" cap="flat" cmpd="sng">
            <a:solidFill>
              <a:srgbClr val="D7C5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553425" y="1883800"/>
            <a:ext cx="315000" cy="528300"/>
          </a:xfrm>
          <a:prstGeom prst="rect">
            <a:avLst/>
          </a:prstGeom>
          <a:noFill/>
          <a:ln>
            <a:noFill/>
          </a:ln>
        </p:spPr>
        <p:txBody>
          <a:bodyPr spcFirstLastPara="1" wrap="square" lIns="91425" tIns="45700" rIns="91425" bIns="45700" anchor="t" anchorCtr="0">
            <a:noAutofit/>
          </a:bodyPr>
          <a:lstStyle/>
          <a:p>
            <a:pPr marL="0" marR="0" lvl="0" indent="0" algn="ctr" rtl="0">
              <a:lnSpc>
                <a:spcPct val="125019"/>
              </a:lnSpc>
              <a:spcBef>
                <a:spcPts val="0"/>
              </a:spcBef>
              <a:spcAft>
                <a:spcPts val="0"/>
              </a:spcAft>
              <a:buClr>
                <a:srgbClr val="443728"/>
              </a:buClr>
              <a:buSzPts val="2510"/>
              <a:buFont typeface="Crimson Pro"/>
              <a:buNone/>
            </a:pPr>
            <a:r>
              <a:rPr lang="en-US" sz="2510" b="1">
                <a:solidFill>
                  <a:srgbClr val="443728"/>
                </a:solidFill>
                <a:latin typeface="Crimson Pro"/>
                <a:ea typeface="Crimson Pro"/>
                <a:cs typeface="Crimson Pro"/>
                <a:sym typeface="Crimson Pro"/>
              </a:rPr>
              <a:t>1</a:t>
            </a:r>
            <a:endParaRPr sz="2510">
              <a:solidFill>
                <a:schemeClr val="dk1"/>
              </a:solidFill>
              <a:latin typeface="Calibri"/>
              <a:ea typeface="Calibri"/>
              <a:cs typeface="Calibri"/>
              <a:sym typeface="Calibri"/>
            </a:endParaRPr>
          </a:p>
        </p:txBody>
      </p:sp>
      <p:sp>
        <p:nvSpPr>
          <p:cNvPr id="65" name="Google Shape;65;p8"/>
          <p:cNvSpPr/>
          <p:nvPr/>
        </p:nvSpPr>
        <p:spPr>
          <a:xfrm>
            <a:off x="1706505" y="1803325"/>
            <a:ext cx="3405000" cy="3321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443728"/>
              </a:buClr>
              <a:buSzPts val="2092"/>
              <a:buFont typeface="Poppins"/>
              <a:buNone/>
            </a:pPr>
            <a:r>
              <a:rPr lang="en-US" sz="2092" b="1">
                <a:solidFill>
                  <a:srgbClr val="443728"/>
                </a:solidFill>
                <a:latin typeface="Poppins"/>
                <a:ea typeface="Poppins"/>
                <a:cs typeface="Poppins"/>
                <a:sym typeface="Poppins"/>
              </a:rPr>
              <a:t>Algorithm Selection</a:t>
            </a:r>
            <a:endParaRPr sz="2092">
              <a:solidFill>
                <a:schemeClr val="dk1"/>
              </a:solidFill>
              <a:latin typeface="Poppins"/>
              <a:ea typeface="Poppins"/>
              <a:cs typeface="Poppins"/>
              <a:sym typeface="Poppins"/>
            </a:endParaRPr>
          </a:p>
        </p:txBody>
      </p:sp>
      <p:sp>
        <p:nvSpPr>
          <p:cNvPr id="66" name="Google Shape;66;p8"/>
          <p:cNvSpPr/>
          <p:nvPr/>
        </p:nvSpPr>
        <p:spPr>
          <a:xfrm>
            <a:off x="1705866" y="2243318"/>
            <a:ext cx="3879294" cy="1360170"/>
          </a:xfrm>
          <a:prstGeom prst="rect">
            <a:avLst/>
          </a:prstGeom>
          <a:noFill/>
          <a:ln>
            <a:noFill/>
          </a:ln>
        </p:spPr>
        <p:txBody>
          <a:bodyPr spcFirstLastPara="1" wrap="square" lIns="91425" tIns="45700" rIns="91425" bIns="45700" anchor="t" anchorCtr="0">
            <a:noAutofit/>
          </a:bodyPr>
          <a:lstStyle/>
          <a:p>
            <a:pPr marL="0" marR="0" lvl="0" indent="0" algn="l" rtl="0">
              <a:lnSpc>
                <a:spcPct val="159976"/>
              </a:lnSpc>
              <a:spcBef>
                <a:spcPts val="0"/>
              </a:spcBef>
              <a:spcAft>
                <a:spcPts val="0"/>
              </a:spcAft>
              <a:buClr>
                <a:srgbClr val="443728"/>
              </a:buClr>
              <a:buSzPts val="1674"/>
              <a:buFont typeface="Open Sans"/>
              <a:buNone/>
            </a:pPr>
            <a:r>
              <a:rPr lang="en-US" sz="1674">
                <a:solidFill>
                  <a:srgbClr val="443728"/>
                </a:solidFill>
                <a:latin typeface="Open Sans"/>
                <a:ea typeface="Open Sans"/>
                <a:cs typeface="Open Sans"/>
                <a:sym typeface="Open Sans"/>
              </a:rPr>
              <a:t>Here, We experimented with various machine learning algorithms</a:t>
            </a:r>
            <a:endParaRPr sz="1674">
              <a:solidFill>
                <a:schemeClr val="dk1"/>
              </a:solidFill>
              <a:latin typeface="Calibri"/>
              <a:ea typeface="Calibri"/>
              <a:cs typeface="Calibri"/>
              <a:sym typeface="Calibri"/>
            </a:endParaRPr>
          </a:p>
        </p:txBody>
      </p:sp>
      <p:sp>
        <p:nvSpPr>
          <p:cNvPr id="67" name="Google Shape;67;p8"/>
          <p:cNvSpPr/>
          <p:nvPr/>
        </p:nvSpPr>
        <p:spPr>
          <a:xfrm>
            <a:off x="888159" y="3853693"/>
            <a:ext cx="6689271" cy="45719"/>
          </a:xfrm>
          <a:prstGeom prst="rect">
            <a:avLst/>
          </a:prstGeom>
          <a:solidFill>
            <a:srgbClr val="D7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479319" y="3657120"/>
            <a:ext cx="478155" cy="478155"/>
          </a:xfrm>
          <a:prstGeom prst="roundRect">
            <a:avLst>
              <a:gd name="adj" fmla="val 20004"/>
            </a:avLst>
          </a:prstGeom>
          <a:solidFill>
            <a:srgbClr val="EBE2E0"/>
          </a:solidFill>
          <a:ln w="13200" cap="flat" cmpd="sng">
            <a:solidFill>
              <a:srgbClr val="D7C5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553598" y="3671500"/>
            <a:ext cx="244800" cy="398400"/>
          </a:xfrm>
          <a:prstGeom prst="rect">
            <a:avLst/>
          </a:prstGeom>
          <a:noFill/>
          <a:ln>
            <a:noFill/>
          </a:ln>
        </p:spPr>
        <p:txBody>
          <a:bodyPr spcFirstLastPara="1" wrap="square" lIns="91425" tIns="45700" rIns="91425" bIns="45700" anchor="t" anchorCtr="0">
            <a:noAutofit/>
          </a:bodyPr>
          <a:lstStyle/>
          <a:p>
            <a:pPr marL="0" marR="0" lvl="0" indent="0" algn="ctr" rtl="0">
              <a:lnSpc>
                <a:spcPct val="125019"/>
              </a:lnSpc>
              <a:spcBef>
                <a:spcPts val="0"/>
              </a:spcBef>
              <a:spcAft>
                <a:spcPts val="0"/>
              </a:spcAft>
              <a:buClr>
                <a:srgbClr val="443728"/>
              </a:buClr>
              <a:buSzPts val="2510"/>
              <a:buFont typeface="Crimson Pro"/>
              <a:buNone/>
            </a:pPr>
            <a:r>
              <a:rPr lang="en-US" sz="2510" b="1">
                <a:solidFill>
                  <a:srgbClr val="443728"/>
                </a:solidFill>
                <a:latin typeface="Crimson Pro"/>
                <a:ea typeface="Crimson Pro"/>
                <a:cs typeface="Crimson Pro"/>
                <a:sym typeface="Crimson Pro"/>
              </a:rPr>
              <a:t>2</a:t>
            </a:r>
            <a:endParaRPr sz="2510">
              <a:solidFill>
                <a:schemeClr val="dk1"/>
              </a:solidFill>
              <a:latin typeface="Calibri"/>
              <a:ea typeface="Calibri"/>
              <a:cs typeface="Calibri"/>
              <a:sym typeface="Calibri"/>
            </a:endParaRPr>
          </a:p>
        </p:txBody>
      </p:sp>
      <p:sp>
        <p:nvSpPr>
          <p:cNvPr id="70" name="Google Shape;70;p8"/>
          <p:cNvSpPr/>
          <p:nvPr/>
        </p:nvSpPr>
        <p:spPr>
          <a:xfrm>
            <a:off x="1682351" y="4571350"/>
            <a:ext cx="3879300" cy="3321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443728"/>
              </a:buClr>
              <a:buSzPts val="2092"/>
              <a:buFont typeface="Poppins"/>
              <a:buNone/>
            </a:pPr>
            <a:r>
              <a:rPr lang="en-US" sz="2092" b="1">
                <a:solidFill>
                  <a:srgbClr val="443728"/>
                </a:solidFill>
                <a:latin typeface="Poppins"/>
                <a:ea typeface="Poppins"/>
                <a:cs typeface="Poppins"/>
                <a:sym typeface="Poppins"/>
              </a:rPr>
              <a:t>Model Training &amp; Testing</a:t>
            </a:r>
            <a:endParaRPr sz="2092">
              <a:solidFill>
                <a:schemeClr val="dk1"/>
              </a:solidFill>
              <a:latin typeface="Poppins"/>
              <a:ea typeface="Poppins"/>
              <a:cs typeface="Poppins"/>
              <a:sym typeface="Poppins"/>
            </a:endParaRPr>
          </a:p>
        </p:txBody>
      </p:sp>
      <p:sp>
        <p:nvSpPr>
          <p:cNvPr id="71" name="Google Shape;71;p8"/>
          <p:cNvSpPr/>
          <p:nvPr/>
        </p:nvSpPr>
        <p:spPr>
          <a:xfrm>
            <a:off x="1756059" y="5024037"/>
            <a:ext cx="3879300" cy="1360200"/>
          </a:xfrm>
          <a:prstGeom prst="rect">
            <a:avLst/>
          </a:prstGeom>
          <a:noFill/>
          <a:ln>
            <a:noFill/>
          </a:ln>
        </p:spPr>
        <p:txBody>
          <a:bodyPr spcFirstLastPara="1" wrap="square" lIns="91425" tIns="45700" rIns="91425" bIns="45700" anchor="t" anchorCtr="0">
            <a:noAutofit/>
          </a:bodyPr>
          <a:lstStyle/>
          <a:p>
            <a:pPr marL="0" marR="0" lvl="0" indent="0" algn="l" rtl="0">
              <a:lnSpc>
                <a:spcPct val="159976"/>
              </a:lnSpc>
              <a:spcBef>
                <a:spcPts val="0"/>
              </a:spcBef>
              <a:spcAft>
                <a:spcPts val="0"/>
              </a:spcAft>
              <a:buClr>
                <a:srgbClr val="443728"/>
              </a:buClr>
              <a:buSzPts val="1674"/>
              <a:buFont typeface="Open Sans"/>
              <a:buNone/>
            </a:pPr>
            <a:r>
              <a:rPr lang="en-US" sz="1674">
                <a:solidFill>
                  <a:srgbClr val="443728"/>
                </a:solidFill>
                <a:latin typeface="Open Sans"/>
                <a:ea typeface="Open Sans"/>
                <a:cs typeface="Open Sans"/>
                <a:sym typeface="Open Sans"/>
              </a:rPr>
              <a:t>We trained our selected algorithm using the training dataset and fine-tuned its hyperparameters to optimize performance.</a:t>
            </a:r>
            <a:endParaRPr sz="1674">
              <a:solidFill>
                <a:schemeClr val="dk1"/>
              </a:solidFill>
              <a:latin typeface="Calibri"/>
              <a:ea typeface="Calibri"/>
              <a:cs typeface="Calibri"/>
              <a:sym typeface="Calibri"/>
            </a:endParaRPr>
          </a:p>
        </p:txBody>
      </p:sp>
      <p:sp>
        <p:nvSpPr>
          <p:cNvPr id="72" name="Google Shape;72;p8"/>
          <p:cNvSpPr/>
          <p:nvPr/>
        </p:nvSpPr>
        <p:spPr>
          <a:xfrm>
            <a:off x="868414" y="4716139"/>
            <a:ext cx="743903" cy="42505"/>
          </a:xfrm>
          <a:prstGeom prst="rect">
            <a:avLst/>
          </a:prstGeom>
          <a:solidFill>
            <a:srgbClr val="D7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487033" y="4475141"/>
            <a:ext cx="478155" cy="478155"/>
          </a:xfrm>
          <a:prstGeom prst="roundRect">
            <a:avLst>
              <a:gd name="adj" fmla="val 20004"/>
            </a:avLst>
          </a:prstGeom>
          <a:solidFill>
            <a:srgbClr val="EBE2E0"/>
          </a:solidFill>
          <a:ln w="13200" cap="flat" cmpd="sng">
            <a:solidFill>
              <a:srgbClr val="D7C5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553426" y="4505850"/>
            <a:ext cx="244800" cy="398400"/>
          </a:xfrm>
          <a:prstGeom prst="rect">
            <a:avLst/>
          </a:prstGeom>
          <a:noFill/>
          <a:ln>
            <a:noFill/>
          </a:ln>
        </p:spPr>
        <p:txBody>
          <a:bodyPr spcFirstLastPara="1" wrap="square" lIns="91425" tIns="45700" rIns="91425" bIns="45700" anchor="t" anchorCtr="0">
            <a:noAutofit/>
          </a:bodyPr>
          <a:lstStyle/>
          <a:p>
            <a:pPr marL="0" marR="0" lvl="0" indent="0" algn="ctr" rtl="0">
              <a:lnSpc>
                <a:spcPct val="125019"/>
              </a:lnSpc>
              <a:spcBef>
                <a:spcPts val="0"/>
              </a:spcBef>
              <a:spcAft>
                <a:spcPts val="0"/>
              </a:spcAft>
              <a:buClr>
                <a:srgbClr val="443728"/>
              </a:buClr>
              <a:buSzPts val="2510"/>
              <a:buFont typeface="Crimson Pro"/>
              <a:buNone/>
            </a:pPr>
            <a:r>
              <a:rPr lang="en-US" sz="2510" b="1">
                <a:solidFill>
                  <a:srgbClr val="443728"/>
                </a:solidFill>
                <a:latin typeface="Crimson Pro"/>
                <a:ea typeface="Crimson Pro"/>
                <a:cs typeface="Crimson Pro"/>
                <a:sym typeface="Crimson Pro"/>
              </a:rPr>
              <a:t>3</a:t>
            </a:r>
            <a:endParaRPr sz="2510">
              <a:solidFill>
                <a:schemeClr val="dk1"/>
              </a:solidFill>
              <a:latin typeface="Calibri"/>
              <a:ea typeface="Calibri"/>
              <a:cs typeface="Calibri"/>
              <a:sym typeface="Calibri"/>
            </a:endParaRPr>
          </a:p>
        </p:txBody>
      </p:sp>
      <p:sp>
        <p:nvSpPr>
          <p:cNvPr id="75" name="Google Shape;75;p8"/>
          <p:cNvSpPr/>
          <p:nvPr/>
        </p:nvSpPr>
        <p:spPr>
          <a:xfrm>
            <a:off x="6004879" y="6649572"/>
            <a:ext cx="2125500" cy="3321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443728"/>
              </a:buClr>
              <a:buSzPts val="2092"/>
              <a:buFont typeface="Poppins"/>
              <a:buNone/>
            </a:pPr>
            <a:r>
              <a:rPr lang="en-US" sz="2092" b="1">
                <a:solidFill>
                  <a:srgbClr val="443728"/>
                </a:solidFill>
                <a:latin typeface="Poppins"/>
                <a:ea typeface="Poppins"/>
                <a:cs typeface="Poppins"/>
                <a:sym typeface="Poppins"/>
              </a:rPr>
              <a:t>Evaluation</a:t>
            </a:r>
            <a:endParaRPr sz="2092">
              <a:solidFill>
                <a:schemeClr val="dk1"/>
              </a:solidFill>
              <a:latin typeface="Poppins"/>
              <a:ea typeface="Poppins"/>
              <a:cs typeface="Poppins"/>
              <a:sym typeface="Poppins"/>
            </a:endParaRPr>
          </a:p>
        </p:txBody>
      </p:sp>
      <p:sp>
        <p:nvSpPr>
          <p:cNvPr id="76" name="Google Shape;76;p8"/>
          <p:cNvSpPr/>
          <p:nvPr/>
        </p:nvSpPr>
        <p:spPr>
          <a:xfrm>
            <a:off x="7677677" y="6384225"/>
            <a:ext cx="4487100" cy="1020000"/>
          </a:xfrm>
          <a:prstGeom prst="rect">
            <a:avLst/>
          </a:prstGeom>
          <a:noFill/>
          <a:ln>
            <a:noFill/>
          </a:ln>
        </p:spPr>
        <p:txBody>
          <a:bodyPr spcFirstLastPara="1" wrap="square" lIns="91425" tIns="45700" rIns="91425" bIns="45700" anchor="t" anchorCtr="0">
            <a:noAutofit/>
          </a:bodyPr>
          <a:lstStyle/>
          <a:p>
            <a:pPr marL="0" marR="0" lvl="0" indent="0" algn="l" rtl="0">
              <a:lnSpc>
                <a:spcPct val="159976"/>
              </a:lnSpc>
              <a:spcBef>
                <a:spcPts val="0"/>
              </a:spcBef>
              <a:spcAft>
                <a:spcPts val="0"/>
              </a:spcAft>
              <a:buClr>
                <a:srgbClr val="443728"/>
              </a:buClr>
              <a:buSzPts val="1674"/>
              <a:buFont typeface="Open Sans"/>
              <a:buNone/>
            </a:pPr>
            <a:r>
              <a:rPr lang="en-US" sz="1674">
                <a:solidFill>
                  <a:srgbClr val="443728"/>
                </a:solidFill>
                <a:latin typeface="Open Sans"/>
                <a:ea typeface="Open Sans"/>
                <a:cs typeface="Open Sans"/>
                <a:sym typeface="Open Sans"/>
              </a:rPr>
              <a:t>We evaluated the model using various performance metrics, such as accuracy, precision, recall, and F1 score.</a:t>
            </a:r>
            <a:endParaRPr sz="1674">
              <a:solidFill>
                <a:schemeClr val="dk1"/>
              </a:solidFill>
              <a:latin typeface="Calibri"/>
              <a:ea typeface="Calibri"/>
              <a:cs typeface="Calibri"/>
              <a:sym typeface="Calibri"/>
            </a:endParaRPr>
          </a:p>
        </p:txBody>
      </p:sp>
      <p:sp>
        <p:nvSpPr>
          <p:cNvPr id="77" name="Google Shape;77;p8"/>
          <p:cNvSpPr/>
          <p:nvPr/>
        </p:nvSpPr>
        <p:spPr>
          <a:xfrm>
            <a:off x="7667175" y="3603500"/>
            <a:ext cx="2830500" cy="3321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Clr>
                <a:srgbClr val="443728"/>
              </a:buClr>
              <a:buSzPts val="2092"/>
              <a:buFont typeface="Poppins"/>
              <a:buNone/>
            </a:pPr>
            <a:r>
              <a:rPr lang="en-US" sz="2092" b="1">
                <a:solidFill>
                  <a:srgbClr val="443728"/>
                </a:solidFill>
                <a:latin typeface="Poppins"/>
                <a:ea typeface="Poppins"/>
                <a:cs typeface="Poppins"/>
                <a:sym typeface="Poppins"/>
              </a:rPr>
              <a:t>Model Comparison</a:t>
            </a:r>
            <a:endParaRPr sz="2092">
              <a:solidFill>
                <a:schemeClr val="dk1"/>
              </a:solidFill>
              <a:latin typeface="Poppins"/>
              <a:ea typeface="Poppins"/>
              <a:cs typeface="Poppins"/>
              <a:sym typeface="Poppins"/>
            </a:endParaRPr>
          </a:p>
        </p:txBody>
      </p:sp>
      <p:sp>
        <p:nvSpPr>
          <p:cNvPr id="78" name="Google Shape;78;p8"/>
          <p:cNvSpPr/>
          <p:nvPr/>
        </p:nvSpPr>
        <p:spPr>
          <a:xfrm>
            <a:off x="10477765" y="3158609"/>
            <a:ext cx="3879300" cy="1020000"/>
          </a:xfrm>
          <a:prstGeom prst="rect">
            <a:avLst/>
          </a:prstGeom>
          <a:noFill/>
          <a:ln>
            <a:noFill/>
          </a:ln>
        </p:spPr>
        <p:txBody>
          <a:bodyPr spcFirstLastPara="1" wrap="square" lIns="91425" tIns="45700" rIns="91425" bIns="45700" anchor="t" anchorCtr="0">
            <a:noAutofit/>
          </a:bodyPr>
          <a:lstStyle/>
          <a:p>
            <a:pPr marL="0" marR="0" lvl="0" indent="0" algn="l" rtl="0">
              <a:lnSpc>
                <a:spcPct val="159976"/>
              </a:lnSpc>
              <a:spcBef>
                <a:spcPts val="0"/>
              </a:spcBef>
              <a:spcAft>
                <a:spcPts val="0"/>
              </a:spcAft>
              <a:buClr>
                <a:srgbClr val="443728"/>
              </a:buClr>
              <a:buSzPts val="1674"/>
              <a:buFont typeface="Open Sans"/>
              <a:buNone/>
            </a:pPr>
            <a:r>
              <a:rPr lang="en-US" sz="1674">
                <a:solidFill>
                  <a:srgbClr val="443728"/>
                </a:solidFill>
                <a:latin typeface="Open Sans"/>
                <a:ea typeface="Open Sans"/>
                <a:cs typeface="Open Sans"/>
                <a:sym typeface="Open Sans"/>
              </a:rPr>
              <a:t>We compared the performance of different models to identify the most accurate and reliable prediction model.</a:t>
            </a:r>
            <a:endParaRPr sz="1674">
              <a:solidFill>
                <a:schemeClr val="dk1"/>
              </a:solidFill>
              <a:latin typeface="Calibri"/>
              <a:ea typeface="Calibri"/>
              <a:cs typeface="Calibri"/>
              <a:sym typeface="Calibri"/>
            </a:endParaRPr>
          </a:p>
        </p:txBody>
      </p:sp>
      <p:sp>
        <p:nvSpPr>
          <p:cNvPr id="79" name="Google Shape;79;p8"/>
          <p:cNvSpPr/>
          <p:nvPr/>
        </p:nvSpPr>
        <p:spPr>
          <a:xfrm>
            <a:off x="957474" y="6783906"/>
            <a:ext cx="4903041" cy="45719"/>
          </a:xfrm>
          <a:prstGeom prst="rect">
            <a:avLst/>
          </a:prstGeom>
          <a:solidFill>
            <a:srgbClr val="D7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507881" y="6567687"/>
            <a:ext cx="478155" cy="478155"/>
          </a:xfrm>
          <a:prstGeom prst="roundRect">
            <a:avLst>
              <a:gd name="adj" fmla="val 20004"/>
            </a:avLst>
          </a:prstGeom>
          <a:solidFill>
            <a:srgbClr val="EBE2E0"/>
          </a:solidFill>
          <a:ln w="13200" cap="flat" cmpd="sng">
            <a:solidFill>
              <a:srgbClr val="D7C5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568379" y="6567675"/>
            <a:ext cx="244800" cy="398400"/>
          </a:xfrm>
          <a:prstGeom prst="rect">
            <a:avLst/>
          </a:prstGeom>
          <a:noFill/>
          <a:ln>
            <a:noFill/>
          </a:ln>
        </p:spPr>
        <p:txBody>
          <a:bodyPr spcFirstLastPara="1" wrap="square" lIns="91425" tIns="45700" rIns="91425" bIns="45700" anchor="t" anchorCtr="0">
            <a:noAutofit/>
          </a:bodyPr>
          <a:lstStyle/>
          <a:p>
            <a:pPr marL="0" marR="0" lvl="0" indent="0" algn="ctr" rtl="0">
              <a:lnSpc>
                <a:spcPct val="125019"/>
              </a:lnSpc>
              <a:spcBef>
                <a:spcPts val="0"/>
              </a:spcBef>
              <a:spcAft>
                <a:spcPts val="0"/>
              </a:spcAft>
              <a:buClr>
                <a:srgbClr val="443728"/>
              </a:buClr>
              <a:buSzPts val="2510"/>
              <a:buFont typeface="Crimson Pro"/>
              <a:buNone/>
            </a:pPr>
            <a:r>
              <a:rPr lang="en-US" sz="2510" b="1">
                <a:solidFill>
                  <a:srgbClr val="443728"/>
                </a:solidFill>
                <a:latin typeface="Crimson Pro"/>
                <a:ea typeface="Crimson Pro"/>
                <a:cs typeface="Crimson Pro"/>
                <a:sym typeface="Crimson Pro"/>
              </a:rPr>
              <a:t>4</a:t>
            </a:r>
            <a:endParaRPr sz="251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9"/>
          <p:cNvSpPr/>
          <p:nvPr/>
        </p:nvSpPr>
        <p:spPr>
          <a:xfrm>
            <a:off x="0" y="0"/>
            <a:ext cx="14630400" cy="8229600"/>
          </a:xfrm>
          <a:prstGeom prst="rect">
            <a:avLst/>
          </a:prstGeom>
          <a:solidFill>
            <a:srgbClr val="F7E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1435962" y="1792211"/>
            <a:ext cx="5166122" cy="5166149"/>
          </a:xfrm>
          <a:prstGeom prst="roundRect">
            <a:avLst>
              <a:gd name="adj" fmla="val 4744"/>
            </a:avLst>
          </a:prstGeom>
          <a:solidFill>
            <a:srgbClr val="EBE2E0"/>
          </a:solidFill>
          <a:ln w="13800" cap="flat" cmpd="sng">
            <a:solidFill>
              <a:srgbClr val="D7C5C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1582725" y="1996475"/>
            <a:ext cx="4853400" cy="3875400"/>
          </a:xfrm>
          <a:prstGeom prst="rect">
            <a:avLst/>
          </a:prstGeom>
          <a:noFill/>
          <a:ln>
            <a:noFill/>
          </a:ln>
        </p:spPr>
        <p:txBody>
          <a:bodyPr spcFirstLastPara="1" wrap="square" lIns="91425" tIns="45700" rIns="91425" bIns="45700" anchor="t" anchorCtr="0">
            <a:noAutofit/>
          </a:bodyPr>
          <a:lstStyle/>
          <a:p>
            <a:pPr marL="285750" marR="0" lvl="0" indent="-266700" algn="l" rtl="0">
              <a:lnSpc>
                <a:spcPct val="116625"/>
              </a:lnSpc>
              <a:spcBef>
                <a:spcPts val="0"/>
              </a:spcBef>
              <a:spcAft>
                <a:spcPts val="0"/>
              </a:spcAft>
              <a:buClr>
                <a:schemeClr val="dk1"/>
              </a:buClr>
              <a:buSzPts val="2100"/>
              <a:buFont typeface="Arial"/>
              <a:buChar char="•"/>
            </a:pPr>
            <a:r>
              <a:rPr lang="en-US" sz="2100">
                <a:solidFill>
                  <a:schemeClr val="dk1"/>
                </a:solidFill>
                <a:latin typeface="Open Sans"/>
                <a:ea typeface="Open Sans"/>
                <a:cs typeface="Open Sans"/>
                <a:sym typeface="Open Sans"/>
              </a:rPr>
              <a:t>We utilized a dataset from Kaggle for creating our prediction model. </a:t>
            </a:r>
            <a:endParaRPr sz="2100">
              <a:solidFill>
                <a:schemeClr val="dk1"/>
              </a:solidFill>
              <a:latin typeface="Open Sans"/>
              <a:ea typeface="Open Sans"/>
              <a:cs typeface="Open Sans"/>
              <a:sym typeface="Open Sans"/>
            </a:endParaRPr>
          </a:p>
          <a:p>
            <a:pPr marL="285750" marR="0" lvl="0" indent="-133350" algn="l" rtl="0">
              <a:lnSpc>
                <a:spcPct val="116625"/>
              </a:lnSpc>
              <a:spcBef>
                <a:spcPts val="0"/>
              </a:spcBef>
              <a:spcAft>
                <a:spcPts val="0"/>
              </a:spcAft>
              <a:buClr>
                <a:schemeClr val="dk1"/>
              </a:buClr>
              <a:buSzPts val="2400"/>
              <a:buFont typeface="Arial"/>
              <a:buNone/>
            </a:pPr>
            <a:endParaRPr sz="2100">
              <a:solidFill>
                <a:schemeClr val="dk1"/>
              </a:solidFill>
              <a:latin typeface="Open Sans"/>
              <a:ea typeface="Open Sans"/>
              <a:cs typeface="Open Sans"/>
              <a:sym typeface="Open Sans"/>
            </a:endParaRPr>
          </a:p>
          <a:p>
            <a:pPr marL="285750" marR="0" lvl="0" indent="-266700" algn="l" rtl="0">
              <a:lnSpc>
                <a:spcPct val="116625"/>
              </a:lnSpc>
              <a:spcBef>
                <a:spcPts val="0"/>
              </a:spcBef>
              <a:spcAft>
                <a:spcPts val="0"/>
              </a:spcAft>
              <a:buClr>
                <a:schemeClr val="dk1"/>
              </a:buClr>
              <a:buSzPts val="2100"/>
              <a:buFont typeface="Arial"/>
              <a:buChar char="•"/>
            </a:pPr>
            <a:r>
              <a:rPr lang="en-US" sz="2100">
                <a:solidFill>
                  <a:schemeClr val="dk1"/>
                </a:solidFill>
                <a:latin typeface="Open Sans"/>
                <a:ea typeface="Open Sans"/>
                <a:cs typeface="Open Sans"/>
                <a:sym typeface="Open Sans"/>
              </a:rPr>
              <a:t>This dataset comprises seven attributes and is divided into two parts: training data and testing data. </a:t>
            </a:r>
            <a:endParaRPr sz="2100">
              <a:solidFill>
                <a:schemeClr val="dk1"/>
              </a:solidFill>
              <a:latin typeface="Open Sans"/>
              <a:ea typeface="Open Sans"/>
              <a:cs typeface="Open Sans"/>
              <a:sym typeface="Open Sans"/>
            </a:endParaRPr>
          </a:p>
          <a:p>
            <a:pPr marL="285750" marR="0" lvl="0" indent="-133350" algn="l" rtl="0">
              <a:lnSpc>
                <a:spcPct val="116625"/>
              </a:lnSpc>
              <a:spcBef>
                <a:spcPts val="0"/>
              </a:spcBef>
              <a:spcAft>
                <a:spcPts val="0"/>
              </a:spcAft>
              <a:buClr>
                <a:schemeClr val="dk1"/>
              </a:buClr>
              <a:buSzPts val="2400"/>
              <a:buFont typeface="Arial"/>
              <a:buNone/>
            </a:pPr>
            <a:endParaRPr sz="2100">
              <a:solidFill>
                <a:schemeClr val="dk1"/>
              </a:solidFill>
              <a:latin typeface="Open Sans"/>
              <a:ea typeface="Open Sans"/>
              <a:cs typeface="Open Sans"/>
              <a:sym typeface="Open Sans"/>
            </a:endParaRPr>
          </a:p>
          <a:p>
            <a:pPr marL="285750" marR="0" lvl="0" indent="-266700" algn="l" rtl="0">
              <a:lnSpc>
                <a:spcPct val="116625"/>
              </a:lnSpc>
              <a:spcBef>
                <a:spcPts val="0"/>
              </a:spcBef>
              <a:spcAft>
                <a:spcPts val="0"/>
              </a:spcAft>
              <a:buClr>
                <a:schemeClr val="dk1"/>
              </a:buClr>
              <a:buSzPts val="2100"/>
              <a:buFont typeface="Arial"/>
              <a:buChar char="•"/>
            </a:pPr>
            <a:r>
              <a:rPr lang="en-US" sz="2100">
                <a:solidFill>
                  <a:schemeClr val="dk1"/>
                </a:solidFill>
                <a:latin typeface="Open Sans"/>
                <a:ea typeface="Open Sans"/>
                <a:cs typeface="Open Sans"/>
                <a:sym typeface="Open Sans"/>
              </a:rPr>
              <a:t>To train the model, 80% of the total data was used, while the remaining 20% was designated for testing.</a:t>
            </a:r>
            <a:endParaRPr sz="2100">
              <a:solidFill>
                <a:schemeClr val="dk1"/>
              </a:solidFill>
              <a:latin typeface="Open Sans"/>
              <a:ea typeface="Open Sans"/>
              <a:cs typeface="Open Sans"/>
              <a:sym typeface="Open Sans"/>
            </a:endParaRPr>
          </a:p>
        </p:txBody>
      </p:sp>
      <p:sp>
        <p:nvSpPr>
          <p:cNvPr id="91" name="Google Shape;91;p9"/>
          <p:cNvSpPr/>
          <p:nvPr/>
        </p:nvSpPr>
        <p:spPr>
          <a:xfrm>
            <a:off x="4595016" y="575944"/>
            <a:ext cx="5440368" cy="421072"/>
          </a:xfrm>
          <a:prstGeom prst="rect">
            <a:avLst/>
          </a:prstGeom>
          <a:noFill/>
          <a:ln>
            <a:noFill/>
          </a:ln>
        </p:spPr>
        <p:txBody>
          <a:bodyPr spcFirstLastPara="1" wrap="square" lIns="91425" tIns="45700" rIns="91425" bIns="45700" anchor="t" anchorCtr="0">
            <a:noAutofit/>
          </a:bodyPr>
          <a:lstStyle/>
          <a:p>
            <a:pPr marL="0" marR="0" lvl="0" indent="0" algn="l" rtl="0">
              <a:lnSpc>
                <a:spcPct val="124272"/>
              </a:lnSpc>
              <a:spcBef>
                <a:spcPts val="0"/>
              </a:spcBef>
              <a:spcAft>
                <a:spcPts val="0"/>
              </a:spcAft>
              <a:buClr>
                <a:srgbClr val="443728"/>
              </a:buClr>
              <a:buSzPts val="4400"/>
              <a:buFont typeface="Poppins"/>
              <a:buNone/>
            </a:pPr>
            <a:r>
              <a:rPr lang="en-US" sz="4400" b="1">
                <a:solidFill>
                  <a:srgbClr val="443728"/>
                </a:solidFill>
                <a:latin typeface="Poppins"/>
                <a:ea typeface="Poppins"/>
                <a:cs typeface="Poppins"/>
                <a:sym typeface="Poppins"/>
              </a:rPr>
              <a:t>Data Collection</a:t>
            </a:r>
            <a:endParaRPr sz="4400">
              <a:solidFill>
                <a:schemeClr val="dk1"/>
              </a:solidFill>
              <a:latin typeface="Poppins"/>
              <a:ea typeface="Poppins"/>
              <a:cs typeface="Poppins"/>
              <a:sym typeface="Poppins"/>
            </a:endParaRPr>
          </a:p>
        </p:txBody>
      </p:sp>
      <p:graphicFrame>
        <p:nvGraphicFramePr>
          <p:cNvPr id="92" name="Google Shape;92;p9"/>
          <p:cNvGraphicFramePr/>
          <p:nvPr/>
        </p:nvGraphicFramePr>
        <p:xfrm>
          <a:off x="7469224" y="1866552"/>
          <a:ext cx="5124225" cy="5091825"/>
        </p:xfrm>
        <a:graphic>
          <a:graphicData uri="http://schemas.openxmlformats.org/drawingml/2006/table">
            <a:tbl>
              <a:tblPr>
                <a:noFill/>
                <a:tableStyleId>{9B9B493A-7520-4057-8283-001D44B05982}</a:tableStyleId>
              </a:tblPr>
              <a:tblGrid>
                <a:gridCol w="1856175">
                  <a:extLst>
                    <a:ext uri="{9D8B030D-6E8A-4147-A177-3AD203B41FA5}">
                      <a16:colId xmlns:a16="http://schemas.microsoft.com/office/drawing/2014/main" val="20000"/>
                    </a:ext>
                  </a:extLst>
                </a:gridCol>
                <a:gridCol w="3268050">
                  <a:extLst>
                    <a:ext uri="{9D8B030D-6E8A-4147-A177-3AD203B41FA5}">
                      <a16:colId xmlns:a16="http://schemas.microsoft.com/office/drawing/2014/main" val="20001"/>
                    </a:ext>
                  </a:extLst>
                </a:gridCol>
              </a:tblGrid>
              <a:tr h="519575">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Age</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Age of client</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19575">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Sex</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Male/Female</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19575">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BMI</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Body Mass Index</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83275">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Children</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Number of children/kids the client has</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83275">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Smoker</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Whether a client is a smoker or not</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246975">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Region</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Whether the client lives in southwest, northwest, southeast or northeast</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19575">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Charges</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Medical Cost the client pay</a:t>
                      </a:r>
                      <a:endParaRPr sz="18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93" name="Google Shape;93;p9"/>
          <p:cNvSpPr/>
          <p:nvPr/>
        </p:nvSpPr>
        <p:spPr>
          <a:xfrm>
            <a:off x="5337175" y="3308350"/>
            <a:ext cx="146304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0"/>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a:off x="1067236" y="836455"/>
            <a:ext cx="5650594" cy="664131"/>
          </a:xfrm>
          <a:prstGeom prst="rect">
            <a:avLst/>
          </a:prstGeom>
          <a:noFill/>
          <a:ln>
            <a:noFill/>
          </a:ln>
        </p:spPr>
        <p:txBody>
          <a:bodyPr spcFirstLastPara="1" wrap="square" lIns="91425" tIns="45700" rIns="91425" bIns="45700" anchor="t" anchorCtr="0">
            <a:noAutofit/>
          </a:bodyPr>
          <a:lstStyle/>
          <a:p>
            <a:pPr marL="0" marR="0" lvl="0" indent="0" algn="ctr" rtl="0">
              <a:lnSpc>
                <a:spcPct val="125000"/>
              </a:lnSpc>
              <a:spcBef>
                <a:spcPts val="0"/>
              </a:spcBef>
              <a:spcAft>
                <a:spcPts val="0"/>
              </a:spcAft>
              <a:buClr>
                <a:srgbClr val="443728"/>
              </a:buClr>
              <a:buSzPts val="4184"/>
              <a:buFont typeface="Poppins"/>
              <a:buNone/>
            </a:pPr>
            <a:r>
              <a:rPr lang="en-US" sz="4184" b="1">
                <a:solidFill>
                  <a:srgbClr val="443728"/>
                </a:solidFill>
                <a:latin typeface="Poppins"/>
                <a:ea typeface="Poppins"/>
                <a:cs typeface="Poppins"/>
                <a:sym typeface="Poppins"/>
              </a:rPr>
              <a:t>Algorithm Selection</a:t>
            </a:r>
            <a:endParaRPr sz="4184">
              <a:solidFill>
                <a:schemeClr val="dk1"/>
              </a:solidFill>
              <a:latin typeface="Poppins"/>
              <a:ea typeface="Poppins"/>
              <a:cs typeface="Poppins"/>
              <a:sym typeface="Poppins"/>
            </a:endParaRPr>
          </a:p>
        </p:txBody>
      </p:sp>
      <p:sp>
        <p:nvSpPr>
          <p:cNvPr id="100" name="Google Shape;100;p10"/>
          <p:cNvSpPr/>
          <p:nvPr/>
        </p:nvSpPr>
        <p:spPr>
          <a:xfrm>
            <a:off x="1154325" y="1913499"/>
            <a:ext cx="5362500" cy="4856100"/>
          </a:xfrm>
          <a:prstGeom prst="rect">
            <a:avLst/>
          </a:prstGeom>
          <a:noFill/>
          <a:ln>
            <a:noFill/>
          </a:ln>
        </p:spPr>
        <p:txBody>
          <a:bodyPr spcFirstLastPara="1" wrap="square" lIns="91425" tIns="45700" rIns="91425" bIns="45700" anchor="t" anchorCtr="0">
            <a:noAutofit/>
          </a:bodyPr>
          <a:lstStyle/>
          <a:p>
            <a:pPr marL="0" marR="0" lvl="0" indent="0" algn="l" rtl="0">
              <a:lnSpc>
                <a:spcPct val="159976"/>
              </a:lnSpc>
              <a:spcBef>
                <a:spcPts val="0"/>
              </a:spcBef>
              <a:spcAft>
                <a:spcPts val="0"/>
              </a:spcAft>
              <a:buNone/>
            </a:pPr>
            <a:endParaRPr sz="1674">
              <a:solidFill>
                <a:srgbClr val="443728"/>
              </a:solidFill>
              <a:latin typeface="Open Sans"/>
              <a:ea typeface="Open Sans"/>
              <a:cs typeface="Open Sans"/>
              <a:sym typeface="Open Sans"/>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For algorithm selection, we measured the accuracy of the following models: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Linear Regression</a:t>
            </a:r>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Random Forest</a:t>
            </a: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SVR</a:t>
            </a: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Gradient Boosting</a:t>
            </a:r>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Here, we selected the Gradient Boosting Algorithm.</a:t>
            </a:r>
            <a:endParaRPr sz="2400">
              <a:solidFill>
                <a:schemeClr val="dk1"/>
              </a:solidFill>
              <a:latin typeface="Calibri"/>
              <a:ea typeface="Calibri"/>
              <a:cs typeface="Calibri"/>
              <a:sym typeface="Calibri"/>
            </a:endParaRPr>
          </a:p>
        </p:txBody>
      </p:sp>
      <p:pic>
        <p:nvPicPr>
          <p:cNvPr id="101" name="Google Shape;101;p10"/>
          <p:cNvPicPr preferRelativeResize="0"/>
          <p:nvPr/>
        </p:nvPicPr>
        <p:blipFill rotWithShape="1">
          <a:blip r:embed="rId3">
            <a:alphaModFix/>
          </a:blip>
          <a:srcRect l="24479" r="30611"/>
          <a:stretch/>
        </p:blipFill>
        <p:spPr>
          <a:xfrm>
            <a:off x="9049657" y="0"/>
            <a:ext cx="5580743" cy="8229600"/>
          </a:xfrm>
          <a:prstGeom prst="rect">
            <a:avLst/>
          </a:prstGeom>
          <a:noFill/>
          <a:ln>
            <a:noFill/>
          </a:ln>
          <a:effectLst>
            <a:outerShdw algn="ctr" rotWithShape="0">
              <a:srgbClr val="000000">
                <a:alpha val="42745"/>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1"/>
          <p:cNvSpPr/>
          <p:nvPr/>
        </p:nvSpPr>
        <p:spPr>
          <a:xfrm>
            <a:off x="0" y="0"/>
            <a:ext cx="14630400" cy="8229600"/>
          </a:xfrm>
          <a:prstGeom prst="rect">
            <a:avLst/>
          </a:prstGeom>
          <a:solidFill>
            <a:srgbClr val="FFFCFA"/>
          </a:solidFill>
          <a:ln w="13800" cap="flat" cmpd="sng">
            <a:solidFill>
              <a:srgbClr val="E5E0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3465899" y="562925"/>
            <a:ext cx="8827200" cy="744900"/>
          </a:xfrm>
          <a:prstGeom prst="rect">
            <a:avLst/>
          </a:prstGeom>
          <a:noFill/>
          <a:ln>
            <a:noFill/>
          </a:ln>
        </p:spPr>
        <p:txBody>
          <a:bodyPr spcFirstLastPara="1" wrap="square" lIns="91425" tIns="45700" rIns="91425" bIns="45700" anchor="t" anchorCtr="0">
            <a:noAutofit/>
          </a:bodyPr>
          <a:lstStyle/>
          <a:p>
            <a:pPr marL="0" marR="0" lvl="0" indent="0" algn="ctr" rtl="0">
              <a:lnSpc>
                <a:spcPct val="124272"/>
              </a:lnSpc>
              <a:spcBef>
                <a:spcPts val="0"/>
              </a:spcBef>
              <a:spcAft>
                <a:spcPts val="0"/>
              </a:spcAft>
              <a:buClr>
                <a:srgbClr val="443728"/>
              </a:buClr>
              <a:buSzPts val="4400"/>
              <a:buFont typeface="Poppins"/>
              <a:buNone/>
            </a:pPr>
            <a:r>
              <a:rPr lang="en-US" sz="4400" b="1">
                <a:solidFill>
                  <a:srgbClr val="443728"/>
                </a:solidFill>
                <a:latin typeface="Poppins"/>
                <a:ea typeface="Poppins"/>
                <a:cs typeface="Poppins"/>
                <a:sym typeface="Poppins"/>
              </a:rPr>
              <a:t>What is Gradient Boosting?</a:t>
            </a:r>
            <a:endParaRPr sz="4400">
              <a:solidFill>
                <a:schemeClr val="dk1"/>
              </a:solidFill>
              <a:latin typeface="Poppins"/>
              <a:ea typeface="Poppins"/>
              <a:cs typeface="Poppins"/>
              <a:sym typeface="Poppins"/>
            </a:endParaRPr>
          </a:p>
        </p:txBody>
      </p:sp>
      <p:sp>
        <p:nvSpPr>
          <p:cNvPr id="108" name="Google Shape;108;p11"/>
          <p:cNvSpPr/>
          <p:nvPr/>
        </p:nvSpPr>
        <p:spPr>
          <a:xfrm>
            <a:off x="653144" y="2082248"/>
            <a:ext cx="6495142" cy="4893647"/>
          </a:xfrm>
          <a:prstGeom prst="rect">
            <a:avLst/>
          </a:prstGeom>
          <a:noFill/>
          <a:ln>
            <a:noFill/>
          </a:ln>
        </p:spPr>
        <p:txBody>
          <a:bodyPr spcFirstLastPara="1" wrap="square" lIns="91425" tIns="45700" rIns="91425" bIns="45700" anchor="t" anchorCtr="0">
            <a:noAutofit/>
          </a:bodyPr>
          <a:lstStyle/>
          <a:p>
            <a:pPr marL="0" marR="0" lvl="0" indent="-152400" algn="l" rtl="0">
              <a:spcBef>
                <a:spcPts val="0"/>
              </a:spcBef>
              <a:spcAft>
                <a:spcPts val="0"/>
              </a:spcAft>
              <a:buClr>
                <a:schemeClr val="dk1"/>
              </a:buClr>
              <a:buSzPts val="2400"/>
              <a:buFont typeface="Arial"/>
              <a:buChar char="•"/>
            </a:pPr>
            <a:r>
              <a:rPr lang="en-US" sz="2400">
                <a:solidFill>
                  <a:schemeClr val="dk1"/>
                </a:solidFill>
                <a:latin typeface="Open Sans"/>
                <a:ea typeface="Open Sans"/>
                <a:cs typeface="Open Sans"/>
                <a:sym typeface="Open Sans"/>
              </a:rPr>
              <a:t> Gradient boosting is an ensemble machine learning technique that combines multiple weak learners (decision trees) to create a strong predictive model.</a:t>
            </a:r>
            <a:endParaRPr/>
          </a:p>
          <a:p>
            <a:pPr marL="0" marR="0" lvl="0" indent="0" algn="l" rtl="0">
              <a:spcBef>
                <a:spcPts val="0"/>
              </a:spcBef>
              <a:spcAft>
                <a:spcPts val="0"/>
              </a:spcAft>
              <a:buClr>
                <a:schemeClr val="dk1"/>
              </a:buClr>
              <a:buSzPts val="2400"/>
              <a:buFont typeface="Arial"/>
              <a:buNone/>
            </a:pPr>
            <a:endParaRPr sz="2400">
              <a:solidFill>
                <a:schemeClr val="dk1"/>
              </a:solidFill>
              <a:latin typeface="Open Sans"/>
              <a:ea typeface="Open Sans"/>
              <a:cs typeface="Open Sans"/>
              <a:sym typeface="Open Sans"/>
            </a:endParaRPr>
          </a:p>
          <a:p>
            <a:pPr marL="0" marR="0" lvl="0" indent="-152400" algn="l" rtl="0">
              <a:spcBef>
                <a:spcPts val="0"/>
              </a:spcBef>
              <a:spcAft>
                <a:spcPts val="0"/>
              </a:spcAft>
              <a:buClr>
                <a:schemeClr val="dk1"/>
              </a:buClr>
              <a:buSzPts val="2400"/>
              <a:buFont typeface="Arial"/>
              <a:buChar char="•"/>
            </a:pPr>
            <a:r>
              <a:rPr lang="en-US" sz="2400">
                <a:solidFill>
                  <a:schemeClr val="dk1"/>
                </a:solidFill>
                <a:latin typeface="Open Sans"/>
                <a:ea typeface="Open Sans"/>
                <a:cs typeface="Open Sans"/>
                <a:sym typeface="Open Sans"/>
              </a:rPr>
              <a:t> It iteratively improves the model by learning from the mistakes of previous iterations, leading to enhanced accuracy.</a:t>
            </a:r>
            <a:endParaRPr/>
          </a:p>
          <a:p>
            <a:pPr marL="0" marR="0" lvl="0" indent="0" algn="l" rtl="0">
              <a:spcBef>
                <a:spcPts val="0"/>
              </a:spcBef>
              <a:spcAft>
                <a:spcPts val="0"/>
              </a:spcAft>
              <a:buClr>
                <a:schemeClr val="dk1"/>
              </a:buClr>
              <a:buSzPts val="2400"/>
              <a:buFont typeface="Arial"/>
              <a:buNone/>
            </a:pPr>
            <a:endParaRPr sz="2400">
              <a:solidFill>
                <a:schemeClr val="dk1"/>
              </a:solidFill>
              <a:latin typeface="Open Sans"/>
              <a:ea typeface="Open Sans"/>
              <a:cs typeface="Open Sans"/>
              <a:sym typeface="Open Sans"/>
            </a:endParaRPr>
          </a:p>
          <a:p>
            <a:pPr marL="0" marR="0" lvl="0" indent="-152400" algn="l" rtl="0">
              <a:spcBef>
                <a:spcPts val="0"/>
              </a:spcBef>
              <a:spcAft>
                <a:spcPts val="0"/>
              </a:spcAft>
              <a:buClr>
                <a:schemeClr val="dk1"/>
              </a:buClr>
              <a:buSzPts val="2400"/>
              <a:buFont typeface="Arial"/>
              <a:buChar char="•"/>
            </a:pPr>
            <a:r>
              <a:rPr lang="en-US" sz="2400">
                <a:solidFill>
                  <a:schemeClr val="dk1"/>
                </a:solidFill>
                <a:latin typeface="Open Sans"/>
                <a:ea typeface="Open Sans"/>
                <a:cs typeface="Open Sans"/>
                <a:sym typeface="Open Sans"/>
              </a:rPr>
              <a:t> Gradient boosting is particularly well-suited for complex and nonlinear relationships in data, making it a suitable choice for health insurance prediction.</a:t>
            </a:r>
            <a:endParaRPr sz="2400" b="0" i="0">
              <a:solidFill>
                <a:schemeClr val="dk1"/>
              </a:solidFill>
              <a:latin typeface="Open Sans"/>
              <a:ea typeface="Open Sans"/>
              <a:cs typeface="Open Sans"/>
              <a:sym typeface="Open Sans"/>
            </a:endParaRPr>
          </a:p>
        </p:txBody>
      </p:sp>
      <p:pic>
        <p:nvPicPr>
          <p:cNvPr id="109" name="Google Shape;109;p11" descr="Boosting in Machine Learning | Boosting and AdaBoost - GeeksforGeeks"/>
          <p:cNvPicPr preferRelativeResize="0"/>
          <p:nvPr/>
        </p:nvPicPr>
        <p:blipFill rotWithShape="1">
          <a:blip r:embed="rId3">
            <a:alphaModFix/>
          </a:blip>
          <a:srcRect r="22310"/>
          <a:stretch/>
        </p:blipFill>
        <p:spPr>
          <a:xfrm>
            <a:off x="7315200" y="1896744"/>
            <a:ext cx="6922898" cy="499903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1371</Words>
  <Application>Microsoft Office PowerPoint</Application>
  <PresentationFormat>Custom</PresentationFormat>
  <Paragraphs>133</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Poppins</vt:lpstr>
      <vt:lpstr>Open Sans</vt:lpstr>
      <vt:lpstr>Crimson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Chirag Suryawanshi</cp:lastModifiedBy>
  <cp:revision>1</cp:revision>
  <dcterms:modified xsi:type="dcterms:W3CDTF">2023-10-19T11:32:23Z</dcterms:modified>
</cp:coreProperties>
</file>